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6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5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04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2537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89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95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7614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2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10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173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E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6072-E4BC-4DA5-B0A3-079E79D499DD}" type="datetimeFigureOut">
              <a:rPr lang="de-DE" smtClean="0"/>
              <a:t>01.03.2015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38651-F88F-474B-9F9C-0C5E5ACFF2C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416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gi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gif"/><Relationship Id="rId5" Type="http://schemas.openxmlformats.org/officeDocument/2006/relationships/image" Target="../media/image15.emf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7788" y="548680"/>
            <a:ext cx="7772400" cy="576064"/>
          </a:xfrm>
        </p:spPr>
        <p:txBody>
          <a:bodyPr>
            <a:normAutofit/>
          </a:bodyPr>
          <a:lstStyle/>
          <a:p>
            <a:r>
              <a:rPr lang="de-DE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Aufgaben zur Vorbereitung der 2. Mathe-Schulaufgabe </a:t>
            </a:r>
            <a:endParaRPr lang="de-DE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863588" y="1340768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Löse die Aufgaben sauber auf einem Blatt Papier oder im Schulheft.</a:t>
            </a:r>
          </a:p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Für jede Aufgabe bekommst du bis zu 5 Minuten Zeit.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023828" y="2502245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 nun  geht’s  los!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6" name="Picture 8" descr="animierte-schule-bilder-3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12976"/>
            <a:ext cx="21050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29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59" y="227687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711646" y="903040"/>
            <a:ext cx="7648697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>
                <a:latin typeface="Times New Roman"/>
                <a:ea typeface="Times New Roman"/>
                <a:cs typeface="Times New Roman"/>
              </a:rPr>
              <a:t>Antons Vater war vor 6 Jahren genau 5mal so alt wie Anton. </a:t>
            </a: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Times New Roman"/>
                <a:cs typeface="Times New Roman"/>
              </a:rPr>
              <a:t>In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9 Jahren wird Anton genau </a:t>
            </a:r>
            <a:r>
              <a:rPr lang="de-DE" dirty="0" smtClean="0">
                <a:latin typeface="Times New Roman"/>
                <a:ea typeface="Times New Roman"/>
                <a:cs typeface="Times New Roman"/>
              </a:rPr>
              <a:t>halb so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alt sein wie sein Vater jetzt ist.</a:t>
            </a: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Times New Roman"/>
                <a:cs typeface="Times New Roman"/>
              </a:rPr>
              <a:t>In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wie viel Jahren wird Vater genau dreimal so alt wie Anton sein?</a:t>
            </a:r>
            <a:endParaRPr lang="de-DE" dirty="0"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97" y="2564904"/>
            <a:ext cx="6433573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336050"/>
            <a:ext cx="6446311" cy="1105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7" descr="animierte Gifs Frösch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501008"/>
            <a:ext cx="1114425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92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59" y="227687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630274" y="980728"/>
            <a:ext cx="7648697" cy="1047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>
                <a:latin typeface="Times New Roman"/>
                <a:ea typeface="Times New Roman"/>
                <a:cs typeface="Times New Roman"/>
              </a:rPr>
              <a:t>Aus einer 15%igen und einer 40%igen Salzlösung sollen </a:t>
            </a:r>
            <a:r>
              <a:rPr lang="de-DE" dirty="0" smtClean="0">
                <a:latin typeface="Times New Roman"/>
                <a:ea typeface="Times New Roman"/>
                <a:cs typeface="Times New Roman"/>
              </a:rPr>
              <a:t>1,5kg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einer </a:t>
            </a:r>
            <a:r>
              <a:rPr lang="de-DE" dirty="0" smtClean="0">
                <a:latin typeface="Times New Roman"/>
                <a:ea typeface="Times New Roman"/>
                <a:cs typeface="Times New Roman"/>
              </a:rPr>
              <a:t> 30%igen</a:t>
            </a: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Times New Roman"/>
                <a:cs typeface="Times New Roman"/>
              </a:rPr>
              <a:t>Salzlösung gemischt werden.</a:t>
            </a:r>
            <a:endParaRPr lang="de-DE" sz="1600" dirty="0" smtClean="0">
              <a:ea typeface="Times New Roman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Times New Roman"/>
                <a:cs typeface="Times New Roman"/>
              </a:rPr>
              <a:t>Bestimme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die erforderlichen Mengen an 15%iger und 40%iger Salzlösung.</a:t>
            </a:r>
            <a:endParaRPr lang="de-DE" sz="1600" dirty="0">
              <a:ea typeface="Times New Roman"/>
              <a:cs typeface="Times New Roman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74" y="2592388"/>
            <a:ext cx="7830157" cy="1929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 descr="animierte Gifs Vöge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25144"/>
            <a:ext cx="933450" cy="79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169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59" y="2780928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630275" y="980728"/>
            <a:ext cx="5957950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>
                <a:latin typeface="Times New Roman"/>
                <a:ea typeface="Times New Roman"/>
                <a:cs typeface="Times New Roman"/>
              </a:rPr>
              <a:t>Ein Blumenstrauß mit 6 Rosen und 8 Gerbera kostet  28,80€.</a:t>
            </a:r>
            <a:endParaRPr lang="de-DE" sz="1600" dirty="0">
              <a:ea typeface="Times New Roman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Times New Roman"/>
                <a:cs typeface="Times New Roman"/>
              </a:rPr>
              <a:t>Ein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Blumenstrauß mit 8 Rosen und 5 Gerbera </a:t>
            </a:r>
            <a:r>
              <a:rPr lang="de-DE" dirty="0" smtClean="0">
                <a:latin typeface="Times New Roman"/>
                <a:ea typeface="Times New Roman"/>
                <a:cs typeface="Times New Roman"/>
              </a:rPr>
              <a:t>kostet</a:t>
            </a:r>
            <a:endParaRPr lang="de-DE" dirty="0">
              <a:latin typeface="Times New Roman"/>
              <a:ea typeface="Times New Roman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Times New Roman"/>
                <a:cs typeface="Times New Roman"/>
              </a:rPr>
              <a:t>um 0,60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€  weniger.</a:t>
            </a:r>
            <a:endParaRPr lang="de-DE" sz="1600" dirty="0">
              <a:ea typeface="Times New Roman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Times New Roman"/>
                <a:cs typeface="Times New Roman"/>
              </a:rPr>
              <a:t>Was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kostet ein Blumenstrauß mit 15 Gerbera?</a:t>
            </a:r>
            <a:endParaRPr lang="de-DE" sz="1600" dirty="0">
              <a:ea typeface="Times New Roman"/>
              <a:cs typeface="Times New Roman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74" y="3212976"/>
            <a:ext cx="7648697" cy="2208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Bild 1" descr="http://www.euroflorist.de/Products/Flowers/Bouquets/340x340/BOU10_134S_a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16" y="1032829"/>
            <a:ext cx="1278255" cy="12782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167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Wie viele der 40 Punkte hast du erreicht?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1271" name="Picture 7" descr="http://www.bizipic.de/gb-pics/Animationen-Gifs/animation_17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616" y="1412776"/>
            <a:ext cx="35052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30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1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( 4 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7746" y="1034667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effectLst/>
                <a:latin typeface="Times New Roman"/>
                <a:ea typeface="Times New Roman"/>
              </a:rPr>
              <a:t>Gegeben sind die Punkte  A(-2/3), B(3/1).</a:t>
            </a:r>
            <a:br>
              <a:rPr lang="de-DE" dirty="0" smtClean="0">
                <a:effectLst/>
                <a:latin typeface="Times New Roman"/>
                <a:ea typeface="Times New Roman"/>
              </a:rPr>
            </a:br>
            <a:r>
              <a:rPr lang="de-DE" dirty="0" smtClean="0">
                <a:effectLst/>
                <a:latin typeface="Times New Roman"/>
                <a:ea typeface="Times New Roman"/>
              </a:rPr>
              <a:t>Bestimme die Gleichung der Geraden  AB. </a:t>
            </a: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60" y="1867419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121322"/>
            <a:ext cx="7992889" cy="1448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feld 18"/>
          <p:cNvSpPr txBox="1"/>
          <p:nvPr/>
        </p:nvSpPr>
        <p:spPr>
          <a:xfrm>
            <a:off x="611559" y="377974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Oder mit einem LGS</a:t>
            </a:r>
            <a:r>
              <a:rPr lang="de-DE" dirty="0" smtClean="0"/>
              <a:t>:</a:t>
            </a:r>
            <a:endParaRPr lang="de-DE" dirty="0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47" y="4221088"/>
            <a:ext cx="5113989" cy="1484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 descr="Bären 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241" y="4202273"/>
            <a:ext cx="14573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8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2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( 2 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7746" y="1034667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effectLst/>
                <a:latin typeface="Times New Roman"/>
                <a:ea typeface="Times New Roman"/>
              </a:rPr>
              <a:t>Gegeben ist die Gerade g mit  y = - 0,4x + 2,2  </a:t>
            </a:r>
            <a:br>
              <a:rPr lang="de-DE" dirty="0" smtClean="0">
                <a:effectLst/>
                <a:latin typeface="Times New Roman"/>
                <a:ea typeface="Times New Roman"/>
              </a:rPr>
            </a:br>
            <a:r>
              <a:rPr lang="de-DE" dirty="0" smtClean="0">
                <a:effectLst/>
                <a:latin typeface="Times New Roman"/>
                <a:ea typeface="Times New Roman"/>
              </a:rPr>
              <a:t>Wie lautet die Gleichung einer Parallelen zu g durch den Punkt  C(2 / 2,5)? </a:t>
            </a:r>
            <a:endParaRPr lang="de-D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60" y="1867419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645038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 descr="animierte Gifs Drachen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37112"/>
            <a:ext cx="142875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09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3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( 3 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/>
              <p:cNvSpPr txBox="1"/>
              <p:nvPr/>
            </p:nvSpPr>
            <p:spPr>
              <a:xfrm>
                <a:off x="707746" y="895279"/>
                <a:ext cx="7896702" cy="1189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40385" indent="-540385">
                  <a:lnSpc>
                    <a:spcPct val="115000"/>
                  </a:lnSpc>
                  <a:spcAft>
                    <a:spcPts val="0"/>
                  </a:spcAft>
                  <a:tabLst>
                    <a:tab pos="180340" algn="l"/>
                    <a:tab pos="540385" algn="l"/>
                    <a:tab pos="900430" algn="l"/>
                  </a:tabLst>
                </a:pPr>
                <a:r>
                  <a:rPr lang="de-DE" dirty="0" smtClean="0">
                    <a:effectLst/>
                    <a:latin typeface="Times New Roman"/>
                    <a:ea typeface="Times New Roman"/>
                    <a:cs typeface="Times New Roman"/>
                  </a:rPr>
                  <a:t>Gegeben ist die Gerade  g  mit der Gleichung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i="0">
                        <a:latin typeface="Cambria Math"/>
                      </a:rPr>
                      <m:t>y</m:t>
                    </m:r>
                    <m:r>
                      <m:rPr>
                        <m:nor/>
                      </m:rPr>
                      <a:rPr lang="de-DE"/>
                      <m:t> </m:t>
                    </m:r>
                    <m:r>
                      <m:rPr>
                        <m:nor/>
                      </m:rPr>
                      <a:rPr lang="de-DE" b="0" i="0" smtClean="0"/>
                      <m:t>=</m:t>
                    </m:r>
                    <m:r>
                      <a:rPr lang="de-DE" i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de-DE" i="1">
                            <a:latin typeface="Cambria Math"/>
                          </a:rPr>
                        </m:ctrlPr>
                      </m:fPr>
                      <m:num>
                        <m:r>
                          <a:rPr lang="de-DE" i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de-DE" i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m:rPr>
                        <m:sty m:val="p"/>
                      </m:rPr>
                      <a:rPr lang="de-DE" i="0">
                        <a:latin typeface="Cambria Math"/>
                      </a:rPr>
                      <m:t>x</m:t>
                    </m:r>
                    <m:r>
                      <a:rPr lang="de-DE" i="0">
                        <a:latin typeface="Cambria Math"/>
                      </a:rPr>
                      <m:t>+</m:t>
                    </m:r>
                    <m:r>
                      <m:rPr>
                        <m:nor/>
                      </m:rPr>
                      <a:rPr lang="de-DE"/>
                      <m:t> </m:t>
                    </m:r>
                    <m:r>
                      <a:rPr lang="de-DE" i="0">
                        <a:latin typeface="Cambria Math"/>
                      </a:rPr>
                      <m:t>1,5</m:t>
                    </m:r>
                    <m:r>
                      <m:rPr>
                        <m:nor/>
                      </m:rPr>
                      <a:rPr lang="de-DE" i="1"/>
                      <m:t> </m:t>
                    </m:r>
                  </m:oMath>
                </a14:m>
                <a:r>
                  <a:rPr lang="de-DE" dirty="0" smtClean="0">
                    <a:effectLst/>
                    <a:latin typeface="Times New Roman"/>
                    <a:ea typeface="Times New Roman"/>
                    <a:cs typeface="Times New Roman"/>
                  </a:rPr>
                  <a:t>.  </a:t>
                </a:r>
                <a:endParaRPr lang="de-DE" sz="1600" dirty="0">
                  <a:ea typeface="Times New Roman"/>
                  <a:cs typeface="Times New Roman"/>
                </a:endParaRPr>
              </a:p>
              <a:p>
                <a:pPr marL="540385" indent="-540385">
                  <a:lnSpc>
                    <a:spcPct val="115000"/>
                  </a:lnSpc>
                  <a:spcAft>
                    <a:spcPts val="0"/>
                  </a:spcAft>
                  <a:tabLst>
                    <a:tab pos="180340" algn="l"/>
                    <a:tab pos="540385" algn="l"/>
                    <a:tab pos="900430" algn="l"/>
                  </a:tabLst>
                </a:pPr>
                <a:r>
                  <a:rPr lang="de-DE" dirty="0" smtClean="0">
                    <a:effectLst/>
                    <a:latin typeface="Times New Roman"/>
                    <a:ea typeface="Times New Roman"/>
                    <a:cs typeface="Times New Roman"/>
                  </a:rPr>
                  <a:t>Bestimme zwei (schöne!) Punkte auf der Geraden und zeichne die Gerade dann </a:t>
                </a:r>
              </a:p>
              <a:p>
                <a:pPr marL="540385" indent="-540385">
                  <a:lnSpc>
                    <a:spcPct val="115000"/>
                  </a:lnSpc>
                  <a:spcAft>
                    <a:spcPts val="0"/>
                  </a:spcAft>
                  <a:tabLst>
                    <a:tab pos="180340" algn="l"/>
                    <a:tab pos="540385" algn="l"/>
                    <a:tab pos="900430" algn="l"/>
                  </a:tabLst>
                </a:pPr>
                <a:r>
                  <a:rPr lang="de-DE" dirty="0" smtClean="0">
                    <a:effectLst/>
                    <a:latin typeface="Times New Roman"/>
                    <a:ea typeface="Times New Roman"/>
                    <a:cs typeface="Times New Roman"/>
                  </a:rPr>
                  <a:t>in ein </a:t>
                </a:r>
                <a:r>
                  <a:rPr lang="de-DE" sz="1600" dirty="0" smtClean="0">
                    <a:ea typeface="Times New Roman"/>
                    <a:cs typeface="Times New Roman"/>
                  </a:rPr>
                  <a:t> </a:t>
                </a:r>
                <a:r>
                  <a:rPr lang="de-DE" dirty="0" smtClean="0">
                    <a:effectLst/>
                    <a:latin typeface="Times New Roman"/>
                    <a:ea typeface="Times New Roman"/>
                    <a:cs typeface="Times New Roman"/>
                  </a:rPr>
                  <a:t>Koordinatensystem.</a:t>
                </a:r>
                <a:endParaRPr lang="de-DE" sz="1600" dirty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Textfeld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746" y="895279"/>
                <a:ext cx="7896702" cy="1189556"/>
              </a:xfrm>
              <a:prstGeom prst="rect">
                <a:avLst/>
              </a:prstGeom>
              <a:blipFill rotWithShape="1">
                <a:blip r:embed="rId2"/>
                <a:stretch>
                  <a:fillRect l="-618" b="-512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5"/>
          <p:cNvCxnSpPr/>
          <p:nvPr/>
        </p:nvCxnSpPr>
        <p:spPr>
          <a:xfrm>
            <a:off x="611559" y="2204864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47" y="2276872"/>
            <a:ext cx="5882170" cy="1856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221088"/>
            <a:ext cx="3024336" cy="2268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4" name="Picture 2" descr="animierte Gifs Enten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540826"/>
            <a:ext cx="148590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007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4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( 4 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59" y="2492896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56257"/>
            <a:ext cx="4730041" cy="666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hteck 2"/>
          <p:cNvSpPr/>
          <p:nvPr/>
        </p:nvSpPr>
        <p:spPr>
          <a:xfrm>
            <a:off x="721391" y="1647575"/>
            <a:ext cx="574238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  <a:cs typeface="Times New Roman"/>
              </a:rPr>
              <a:t>Zeichne die beiden Geraden in ein Koordinatensystem </a:t>
            </a:r>
            <a:endParaRPr lang="de-DE" sz="1600" dirty="0">
              <a:ea typeface="Times New Roman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  <a:cs typeface="Times New Roman"/>
              </a:rPr>
              <a:t>und berechne dann den Schnittpunkt S der Geraden.</a:t>
            </a:r>
            <a:endParaRPr lang="de-DE" sz="1600" dirty="0">
              <a:ea typeface="Times New Roman"/>
              <a:cs typeface="Times New Roman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96952"/>
            <a:ext cx="5543686" cy="1075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708275"/>
            <a:ext cx="2068648" cy="2592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2" name="Picture 2" descr="animierte Gifs Fledermäuse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653136"/>
            <a:ext cx="19240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81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5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( 3 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7746" y="980728"/>
            <a:ext cx="7896702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  <a:cs typeface="Times New Roman"/>
              </a:rPr>
              <a:t>Bestimme die Lösungsmenge der Ungleichung und</a:t>
            </a:r>
            <a:endParaRPr lang="de-DE" sz="1600" dirty="0">
              <a:ea typeface="Times New Roman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  <a:cs typeface="Times New Roman"/>
              </a:rPr>
              <a:t>gib die Lösungsmenge in Intervallschreibweise an.</a:t>
            </a:r>
            <a:endParaRPr lang="de-DE" sz="1600" dirty="0">
              <a:ea typeface="Times New Roman"/>
              <a:cs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59" y="2636912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395845"/>
              </p:ext>
            </p:extLst>
          </p:nvPr>
        </p:nvGraphicFramePr>
        <p:xfrm>
          <a:off x="755576" y="1715783"/>
          <a:ext cx="2356084" cy="705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3" imgW="1307532" imgH="393529" progId="Equation.DSMT4">
                  <p:embed/>
                </p:oleObj>
              </mc:Choice>
              <mc:Fallback>
                <p:oleObj name="Equation" r:id="rId3" imgW="1307532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715783"/>
                        <a:ext cx="2356084" cy="7051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0928"/>
            <a:ext cx="4941425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6" name="Picture 16" descr="animierte Gifs Vöge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56992"/>
            <a:ext cx="14192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8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6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( 3 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707746" y="980728"/>
            <a:ext cx="7896702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  <a:cs typeface="Times New Roman"/>
              </a:rPr>
              <a:t>Bestimme die Lösungsmenge der Doppelungleichung und</a:t>
            </a:r>
            <a:endParaRPr lang="de-DE" sz="1600" dirty="0">
              <a:ea typeface="Times New Roman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effectLst/>
                <a:latin typeface="Times New Roman"/>
                <a:ea typeface="Times New Roman"/>
                <a:cs typeface="Times New Roman"/>
              </a:rPr>
              <a:t>gib die Lösungsmenge in Intervallschreibweise an.</a:t>
            </a:r>
            <a:endParaRPr lang="de-DE" sz="1600" dirty="0">
              <a:ea typeface="Times New Roman"/>
              <a:cs typeface="Times New Roman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59" y="2420888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1922"/>
            <a:ext cx="2348055" cy="310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44" y="2750935"/>
            <a:ext cx="3655791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 descr="animierte Gifs Fisch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750935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9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</a:t>
            </a:r>
            <a:r>
              <a:rPr lang="de-D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( 4 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59" y="2420888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4" y="1068408"/>
            <a:ext cx="3520865" cy="1064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4" y="2708920"/>
            <a:ext cx="6407349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6" name="Picture 2" descr="animierte Gifs Katze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779576"/>
            <a:ext cx="9525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84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5326360" cy="576064"/>
          </a:xfrm>
        </p:spPr>
        <p:txBody>
          <a:bodyPr>
            <a:normAutofit/>
          </a:bodyPr>
          <a:lstStyle/>
          <a:p>
            <a:pPr algn="l"/>
            <a:r>
              <a:rPr lang="de-D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Aufgabe 8   </a:t>
            </a:r>
            <a:r>
              <a:rPr lang="de-DE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( 4 Punkte )</a:t>
            </a: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611559" y="2420888"/>
            <a:ext cx="784887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711646" y="903040"/>
            <a:ext cx="7648697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>
                <a:latin typeface="Times New Roman"/>
                <a:ea typeface="Times New Roman"/>
                <a:cs typeface="Times New Roman"/>
              </a:rPr>
              <a:t>Werden bei einem Rechteck mit dem Umfang  56cm zwei </a:t>
            </a:r>
            <a:r>
              <a:rPr lang="de-DE" dirty="0" smtClean="0">
                <a:latin typeface="Times New Roman"/>
                <a:ea typeface="Times New Roman"/>
                <a:cs typeface="Times New Roman"/>
              </a:rPr>
              <a:t>gegenüberliegende</a:t>
            </a: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Times New Roman"/>
                <a:cs typeface="Times New Roman"/>
              </a:rPr>
              <a:t>Seite jeweils</a:t>
            </a:r>
            <a:r>
              <a:rPr lang="de-DE" sz="1600" dirty="0" smtClean="0">
                <a:ea typeface="Times New Roman"/>
                <a:cs typeface="Times New Roman"/>
              </a:rPr>
              <a:t> </a:t>
            </a:r>
            <a:r>
              <a:rPr lang="de-DE" dirty="0" smtClean="0">
                <a:latin typeface="Times New Roman"/>
                <a:ea typeface="Times New Roman"/>
                <a:cs typeface="Times New Roman"/>
              </a:rPr>
              <a:t>um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3cm vergrößert, die beiden anderen Seiten aber um jeweils  </a:t>
            </a:r>
            <a:endParaRPr lang="de-DE" dirty="0" smtClean="0">
              <a:latin typeface="Times New Roman"/>
              <a:ea typeface="Times New Roman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Times New Roman"/>
                <a:cs typeface="Times New Roman"/>
              </a:rPr>
              <a:t>2cm 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verkleinert, so entsteht </a:t>
            </a:r>
            <a:r>
              <a:rPr lang="de-DE" dirty="0" smtClean="0">
                <a:latin typeface="Times New Roman"/>
                <a:ea typeface="Times New Roman"/>
                <a:cs typeface="Times New Roman"/>
              </a:rPr>
              <a:t>ein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neues Rechteck mit einem um  3cm</a:t>
            </a:r>
            <a:r>
              <a:rPr lang="de-DE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  größeren </a:t>
            </a:r>
            <a:endParaRPr lang="de-DE" dirty="0" smtClean="0">
              <a:latin typeface="Times New Roman"/>
              <a:ea typeface="Times New Roman"/>
              <a:cs typeface="Times New Roman"/>
            </a:endParaRPr>
          </a:p>
          <a:p>
            <a:pPr marL="540385" indent="-540385">
              <a:lnSpc>
                <a:spcPct val="115000"/>
              </a:lnSpc>
              <a:spcAft>
                <a:spcPts val="0"/>
              </a:spcAft>
              <a:tabLst>
                <a:tab pos="180340" algn="l"/>
                <a:tab pos="540385" algn="l"/>
                <a:tab pos="900430" algn="l"/>
              </a:tabLst>
            </a:pPr>
            <a:r>
              <a:rPr lang="de-DE" dirty="0" smtClean="0">
                <a:latin typeface="Times New Roman"/>
                <a:ea typeface="Times New Roman"/>
                <a:cs typeface="Times New Roman"/>
              </a:rPr>
              <a:t>Flächeninhalt.</a:t>
            </a:r>
            <a:r>
              <a:rPr lang="de-DE" sz="1600" dirty="0" smtClean="0">
                <a:ea typeface="Times New Roman"/>
                <a:cs typeface="Times New Roman"/>
              </a:rPr>
              <a:t> </a:t>
            </a:r>
            <a:r>
              <a:rPr lang="de-DE" dirty="0" smtClean="0">
                <a:latin typeface="Times New Roman"/>
                <a:ea typeface="Times New Roman"/>
                <a:cs typeface="Times New Roman"/>
              </a:rPr>
              <a:t>Bestimme </a:t>
            </a:r>
            <a:r>
              <a:rPr lang="de-DE" dirty="0">
                <a:latin typeface="Times New Roman"/>
                <a:ea typeface="Times New Roman"/>
                <a:cs typeface="Times New Roman"/>
              </a:rPr>
              <a:t>den Flächeninhalt des ersten Rechtecks.</a:t>
            </a:r>
            <a:endParaRPr lang="de-DE" sz="1600" dirty="0">
              <a:ea typeface="Times New Roman"/>
              <a:cs typeface="Times New Roman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640" y="2777243"/>
            <a:ext cx="7849791" cy="1668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 descr="animierte Gifs Frösch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869160"/>
            <a:ext cx="1724025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17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Bildschirmpräsentation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Larissa</vt:lpstr>
      <vt:lpstr>Equation</vt:lpstr>
      <vt:lpstr>Aufgaben zur Vorbereitung der 2. Mathe-Schulaufgabe </vt:lpstr>
      <vt:lpstr>Aufgabe 1   ( 4 Punkte )</vt:lpstr>
      <vt:lpstr>Aufgabe 2   ( 2 Punkte )</vt:lpstr>
      <vt:lpstr>Aufgabe 3   ( 3 Punkte )</vt:lpstr>
      <vt:lpstr>Aufgabe 4   ( 4 Punkte )</vt:lpstr>
      <vt:lpstr>Aufgabe 5   ( 3 Punkte )</vt:lpstr>
      <vt:lpstr>Aufgabe 6   ( 3 Punkte )</vt:lpstr>
      <vt:lpstr>Aufgabe 7   ( 4 Punkte )</vt:lpstr>
      <vt:lpstr>Aufgabe 8   ( 4 Punkte )</vt:lpstr>
      <vt:lpstr>Aufgabe 9   ( 5 Punkte )</vt:lpstr>
      <vt:lpstr>Aufgabe 10   ( 4 Punkte )</vt:lpstr>
      <vt:lpstr>Aufgabe 11   ( 4 Punkte )</vt:lpstr>
      <vt:lpstr>Wie viele der 40 Punkte hast du erreicht?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Aufgaben zur Vorbereitung der 2. Mathe-Schulaufgabe</dc:title>
  <dc:creator>GRasch</dc:creator>
  <cp:lastModifiedBy>GRasch</cp:lastModifiedBy>
  <cp:revision>16</cp:revision>
  <dcterms:created xsi:type="dcterms:W3CDTF">2015-03-01T17:23:25Z</dcterms:created>
  <dcterms:modified xsi:type="dcterms:W3CDTF">2015-03-01T20:09:05Z</dcterms:modified>
</cp:coreProperties>
</file>