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2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6072-E4BC-4DA5-B0A3-079E79D499DD}" type="datetimeFigureOut">
              <a:rPr lang="de-DE" smtClean="0"/>
              <a:t>12.03.2015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8651-F88F-474B-9F9C-0C5E5ACFF2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7660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6072-E4BC-4DA5-B0A3-079E79D499DD}" type="datetimeFigureOut">
              <a:rPr lang="de-DE" smtClean="0"/>
              <a:t>12.03.2015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8651-F88F-474B-9F9C-0C5E5ACFF2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5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6072-E4BC-4DA5-B0A3-079E79D499DD}" type="datetimeFigureOut">
              <a:rPr lang="de-DE" smtClean="0"/>
              <a:t>12.03.2015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8651-F88F-474B-9F9C-0C5E5ACFF2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7048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6072-E4BC-4DA5-B0A3-079E79D499DD}" type="datetimeFigureOut">
              <a:rPr lang="de-DE" smtClean="0"/>
              <a:t>12.03.2015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8651-F88F-474B-9F9C-0C5E5ACFF2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6072-E4BC-4DA5-B0A3-079E79D499DD}" type="datetimeFigureOut">
              <a:rPr lang="de-DE" smtClean="0"/>
              <a:t>12.03.2015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8651-F88F-474B-9F9C-0C5E5ACFF2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253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6072-E4BC-4DA5-B0A3-079E79D499DD}" type="datetimeFigureOut">
              <a:rPr lang="de-DE" smtClean="0"/>
              <a:t>12.03.2015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8651-F88F-474B-9F9C-0C5E5ACFF2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9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6072-E4BC-4DA5-B0A3-079E79D499DD}" type="datetimeFigureOut">
              <a:rPr lang="de-DE" smtClean="0"/>
              <a:t>12.03.2015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8651-F88F-474B-9F9C-0C5E5ACFF2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395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6072-E4BC-4DA5-B0A3-079E79D499DD}" type="datetimeFigureOut">
              <a:rPr lang="de-DE" smtClean="0"/>
              <a:t>12.03.2015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8651-F88F-474B-9F9C-0C5E5ACFF2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761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6072-E4BC-4DA5-B0A3-079E79D499DD}" type="datetimeFigureOut">
              <a:rPr lang="de-DE" smtClean="0"/>
              <a:t>12.03.2015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8651-F88F-474B-9F9C-0C5E5ACFF2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0250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6072-E4BC-4DA5-B0A3-079E79D499DD}" type="datetimeFigureOut">
              <a:rPr lang="de-DE" smtClean="0"/>
              <a:t>12.03.2015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8651-F88F-474B-9F9C-0C5E5ACFF2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10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6072-E4BC-4DA5-B0A3-079E79D499DD}" type="datetimeFigureOut">
              <a:rPr lang="de-DE" smtClean="0"/>
              <a:t>12.03.2015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8651-F88F-474B-9F9C-0C5E5ACFF2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1735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26072-E4BC-4DA5-B0A3-079E79D499DD}" type="datetimeFigureOut">
              <a:rPr lang="de-DE" smtClean="0"/>
              <a:t>12.03.2015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38651-F88F-474B-9F9C-0C5E5ACFF2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416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gi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gif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hyperlink" Target="http://www.freegifs.de/download.php?image=smile/smilie00048.gif&amp;host=1&amp;id=11156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gif"/><Relationship Id="rId4" Type="http://schemas.openxmlformats.org/officeDocument/2006/relationships/hyperlink" Target="http://www.123gif.de/3d-objekte/gif-babys-0176.gif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7788" y="548680"/>
            <a:ext cx="7772400" cy="576064"/>
          </a:xfrm>
        </p:spPr>
        <p:txBody>
          <a:bodyPr>
            <a:normAutofit/>
          </a:bodyPr>
          <a:lstStyle/>
          <a:p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Wiederholungsaufgaben zur Prozentrechnung</a:t>
            </a:r>
            <a:endParaRPr lang="de-D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63588" y="134076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Löse die Aufgaben sauber auf einem Blatt Papier oder im Schulheft.</a:t>
            </a: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Für jede Aufgabe bekommst du bis zu 4 Minuten Zeit.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023828" y="250224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  nun  geht’s  los!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6" name="Picture 8" descr="animierte-schule-bilder-3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12976"/>
            <a:ext cx="21050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29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7997" y="548680"/>
            <a:ext cx="5326360" cy="576064"/>
          </a:xfrm>
        </p:spPr>
        <p:txBody>
          <a:bodyPr>
            <a:normAutofit/>
          </a:bodyPr>
          <a:lstStyle/>
          <a:p>
            <a:pPr algn="l"/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Aufgabe 9 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( 2 Punkte )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11560" y="119675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tabLst>
                <a:tab pos="165735" algn="l"/>
                <a:tab pos="345440" algn="l"/>
                <a:tab pos="525780" algn="l"/>
                <a:tab pos="705485" algn="l"/>
                <a:tab pos="885825" algn="l"/>
                <a:tab pos="1245870" algn="l"/>
                <a:tab pos="1605280" algn="l"/>
                <a:tab pos="1965325" algn="l"/>
                <a:tab pos="2325370" algn="l"/>
                <a:tab pos="2685415" algn="l"/>
                <a:tab pos="3045460" algn="l"/>
                <a:tab pos="3405505" algn="l"/>
                <a:tab pos="3765550" algn="l"/>
                <a:tab pos="4125595" algn="l"/>
                <a:tab pos="4485640" algn="l"/>
                <a:tab pos="4845685" algn="l"/>
                <a:tab pos="5205730" algn="l"/>
              </a:tabLst>
            </a:pPr>
            <a:r>
              <a:rPr lang="de-DE" dirty="0">
                <a:latin typeface="Times New Roman"/>
                <a:ea typeface="Times New Roman"/>
              </a:rPr>
              <a:t>Von den 3550 Euro seines Gehaltes zahlt Herr Huber regelmäßig </a:t>
            </a:r>
            <a:endParaRPr lang="de-DE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tabLst>
                <a:tab pos="165735" algn="l"/>
                <a:tab pos="345440" algn="l"/>
                <a:tab pos="525780" algn="l"/>
                <a:tab pos="705485" algn="l"/>
                <a:tab pos="885825" algn="l"/>
                <a:tab pos="1245870" algn="l"/>
                <a:tab pos="1605280" algn="l"/>
                <a:tab pos="1965325" algn="l"/>
                <a:tab pos="2325370" algn="l"/>
                <a:tab pos="2685415" algn="l"/>
                <a:tab pos="3045460" algn="l"/>
                <a:tab pos="3405505" algn="l"/>
                <a:tab pos="3765550" algn="l"/>
                <a:tab pos="4125595" algn="l"/>
                <a:tab pos="4485640" algn="l"/>
                <a:tab pos="4845685" algn="l"/>
                <a:tab pos="5205730" algn="l"/>
              </a:tabLst>
            </a:pPr>
            <a:r>
              <a:rPr lang="de-DE" dirty="0" smtClean="0">
                <a:latin typeface="Times New Roman"/>
                <a:ea typeface="Times New Roman"/>
              </a:rPr>
              <a:t>426 </a:t>
            </a:r>
            <a:r>
              <a:rPr lang="de-DE" dirty="0">
                <a:latin typeface="Times New Roman"/>
                <a:ea typeface="Times New Roman"/>
              </a:rPr>
              <a:t>Euro auf einen </a:t>
            </a:r>
            <a:r>
              <a:rPr lang="de-DE" dirty="0" smtClean="0">
                <a:latin typeface="Times New Roman"/>
                <a:ea typeface="Times New Roman"/>
              </a:rPr>
              <a:t>Sparvertrag </a:t>
            </a:r>
            <a:r>
              <a:rPr lang="de-DE" dirty="0">
                <a:latin typeface="Times New Roman"/>
                <a:ea typeface="Times New Roman"/>
              </a:rPr>
              <a:t>ein. </a:t>
            </a:r>
            <a:endParaRPr lang="de-DE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tabLst>
                <a:tab pos="165735" algn="l"/>
                <a:tab pos="345440" algn="l"/>
                <a:tab pos="525780" algn="l"/>
                <a:tab pos="705485" algn="l"/>
                <a:tab pos="885825" algn="l"/>
                <a:tab pos="1245870" algn="l"/>
                <a:tab pos="1605280" algn="l"/>
                <a:tab pos="1965325" algn="l"/>
                <a:tab pos="2325370" algn="l"/>
                <a:tab pos="2685415" algn="l"/>
                <a:tab pos="3045460" algn="l"/>
                <a:tab pos="3405505" algn="l"/>
                <a:tab pos="3765550" algn="l"/>
                <a:tab pos="4125595" algn="l"/>
                <a:tab pos="4485640" algn="l"/>
                <a:tab pos="4845685" algn="l"/>
                <a:tab pos="5205730" algn="l"/>
              </a:tabLst>
            </a:pPr>
            <a:r>
              <a:rPr lang="de-DE" dirty="0" smtClean="0">
                <a:latin typeface="Times New Roman"/>
                <a:ea typeface="Times New Roman"/>
              </a:rPr>
              <a:t>Wie </a:t>
            </a:r>
            <a:r>
              <a:rPr lang="de-DE" dirty="0">
                <a:latin typeface="Times New Roman"/>
                <a:ea typeface="Times New Roman"/>
              </a:rPr>
              <a:t>viel Prozent seines Gehaltes legt Herr Huber auf diese Weise </a:t>
            </a:r>
            <a:endParaRPr lang="de-DE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tabLst>
                <a:tab pos="165735" algn="l"/>
                <a:tab pos="345440" algn="l"/>
                <a:tab pos="525780" algn="l"/>
                <a:tab pos="705485" algn="l"/>
                <a:tab pos="885825" algn="l"/>
                <a:tab pos="1245870" algn="l"/>
                <a:tab pos="1605280" algn="l"/>
                <a:tab pos="1965325" algn="l"/>
                <a:tab pos="2325370" algn="l"/>
                <a:tab pos="2685415" algn="l"/>
                <a:tab pos="3045460" algn="l"/>
                <a:tab pos="3405505" algn="l"/>
                <a:tab pos="3765550" algn="l"/>
                <a:tab pos="4125595" algn="l"/>
                <a:tab pos="4485640" algn="l"/>
                <a:tab pos="4845685" algn="l"/>
                <a:tab pos="5205730" algn="l"/>
              </a:tabLst>
            </a:pPr>
            <a:r>
              <a:rPr lang="de-DE" dirty="0" smtClean="0">
                <a:latin typeface="Times New Roman"/>
                <a:ea typeface="Times New Roman"/>
              </a:rPr>
              <a:t>auf die hohe </a:t>
            </a:r>
            <a:r>
              <a:rPr lang="de-DE" dirty="0">
                <a:latin typeface="Times New Roman"/>
                <a:ea typeface="Times New Roman"/>
              </a:rPr>
              <a:t>Kante?</a:t>
            </a:r>
            <a:endParaRPr lang="de-DE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683568" y="2564904"/>
            <a:ext cx="784887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3756"/>
            <a:ext cx="6593742" cy="165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animierte-kaenguruh-bilder-1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25144"/>
            <a:ext cx="139065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78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5326360" cy="576064"/>
          </a:xfrm>
        </p:spPr>
        <p:txBody>
          <a:bodyPr>
            <a:normAutofit/>
          </a:bodyPr>
          <a:lstStyle/>
          <a:p>
            <a:pPr algn="l"/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Aufgabe 10 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( 4 Punkte )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38200" y="908720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tabLst>
                <a:tab pos="180340" algn="l"/>
                <a:tab pos="540385" algn="l"/>
                <a:tab pos="900430" algn="l"/>
              </a:tabLst>
            </a:pPr>
            <a:r>
              <a:rPr lang="de-DE" dirty="0">
                <a:latin typeface="Times New Roman"/>
                <a:ea typeface="SimSun"/>
              </a:rPr>
              <a:t>Herr Huber </a:t>
            </a:r>
            <a:r>
              <a:rPr lang="de-DE" dirty="0" smtClean="0">
                <a:latin typeface="Times New Roman"/>
                <a:ea typeface="SimSun"/>
              </a:rPr>
              <a:t>hat vor einigen Jahren 2000 </a:t>
            </a:r>
            <a:r>
              <a:rPr lang="de-DE" dirty="0">
                <a:latin typeface="Times New Roman"/>
                <a:ea typeface="SimSun"/>
              </a:rPr>
              <a:t>Liter </a:t>
            </a:r>
            <a:r>
              <a:rPr lang="de-DE" dirty="0" smtClean="0">
                <a:latin typeface="Times New Roman"/>
                <a:ea typeface="SimSun"/>
              </a:rPr>
              <a:t>Heizöl gekauft. </a:t>
            </a:r>
          </a:p>
          <a:p>
            <a:pPr>
              <a:spcAft>
                <a:spcPts val="0"/>
              </a:spcAft>
              <a:tabLst>
                <a:tab pos="180340" algn="l"/>
                <a:tab pos="540385" algn="l"/>
                <a:tab pos="900430" algn="l"/>
              </a:tabLst>
            </a:pPr>
            <a:r>
              <a:rPr lang="de-DE" dirty="0" smtClean="0">
                <a:latin typeface="Times New Roman"/>
                <a:ea typeface="SimSun"/>
              </a:rPr>
              <a:t>Ein </a:t>
            </a:r>
            <a:r>
              <a:rPr lang="de-DE" dirty="0">
                <a:latin typeface="Times New Roman"/>
                <a:ea typeface="SimSun"/>
              </a:rPr>
              <a:t>Liter </a:t>
            </a:r>
            <a:r>
              <a:rPr lang="de-DE" dirty="0" smtClean="0">
                <a:latin typeface="Times New Roman"/>
                <a:ea typeface="SimSun"/>
              </a:rPr>
              <a:t>kostete </a:t>
            </a:r>
            <a:r>
              <a:rPr lang="de-DE" dirty="0">
                <a:latin typeface="Times New Roman"/>
                <a:ea typeface="SimSun"/>
              </a:rPr>
              <a:t>ohne Mehrwertsteuer  0,46 €.</a:t>
            </a:r>
          </a:p>
          <a:p>
            <a:pPr>
              <a:spcAft>
                <a:spcPts val="0"/>
              </a:spcAft>
              <a:tabLst>
                <a:tab pos="180340" algn="l"/>
                <a:tab pos="540385" algn="l"/>
                <a:tab pos="900430" algn="l"/>
              </a:tabLst>
            </a:pPr>
            <a:r>
              <a:rPr lang="de-DE" dirty="0" smtClean="0">
                <a:latin typeface="Times New Roman"/>
                <a:ea typeface="SimSun"/>
              </a:rPr>
              <a:t>Herr </a:t>
            </a:r>
            <a:r>
              <a:rPr lang="de-DE" dirty="0">
                <a:latin typeface="Times New Roman"/>
                <a:ea typeface="SimSun"/>
              </a:rPr>
              <a:t>Huber </a:t>
            </a:r>
            <a:r>
              <a:rPr lang="de-DE" dirty="0" smtClean="0">
                <a:latin typeface="Times New Roman"/>
                <a:ea typeface="SimSun"/>
              </a:rPr>
              <a:t>handelte </a:t>
            </a:r>
            <a:r>
              <a:rPr lang="de-DE" dirty="0">
                <a:latin typeface="Times New Roman"/>
                <a:ea typeface="SimSun"/>
              </a:rPr>
              <a:t>auf den Literpreis einen Rabatt von  5,0% </a:t>
            </a:r>
            <a:r>
              <a:rPr lang="de-DE" dirty="0" smtClean="0">
                <a:latin typeface="Times New Roman"/>
                <a:ea typeface="SimSun"/>
              </a:rPr>
              <a:t> heraus</a:t>
            </a:r>
            <a:r>
              <a:rPr lang="de-DE" dirty="0">
                <a:latin typeface="Times New Roman"/>
                <a:ea typeface="SimSun"/>
              </a:rPr>
              <a:t>. </a:t>
            </a:r>
            <a:endParaRPr lang="de-DE" dirty="0" smtClean="0">
              <a:latin typeface="Times New Roman"/>
              <a:ea typeface="SimSun"/>
            </a:endParaRPr>
          </a:p>
          <a:p>
            <a:pPr>
              <a:spcAft>
                <a:spcPts val="0"/>
              </a:spcAft>
              <a:tabLst>
                <a:tab pos="180340" algn="l"/>
                <a:tab pos="540385" algn="l"/>
                <a:tab pos="900430" algn="l"/>
              </a:tabLst>
            </a:pPr>
            <a:r>
              <a:rPr lang="de-DE" dirty="0" smtClean="0">
                <a:latin typeface="Times New Roman"/>
                <a:ea typeface="SimSun"/>
              </a:rPr>
              <a:t>Anschließend wurde auf </a:t>
            </a:r>
            <a:r>
              <a:rPr lang="de-DE" dirty="0">
                <a:latin typeface="Times New Roman"/>
                <a:ea typeface="SimSun"/>
              </a:rPr>
              <a:t>den Preis die Mehrwertsteuer (19%) aufgeschlagen. </a:t>
            </a:r>
            <a:endParaRPr lang="de-DE" dirty="0" smtClean="0">
              <a:latin typeface="Times New Roman"/>
              <a:ea typeface="SimSun"/>
            </a:endParaRPr>
          </a:p>
          <a:p>
            <a:pPr>
              <a:spcAft>
                <a:spcPts val="0"/>
              </a:spcAft>
              <a:tabLst>
                <a:tab pos="180340" algn="l"/>
                <a:tab pos="540385" algn="l"/>
                <a:tab pos="900430" algn="l"/>
              </a:tabLst>
            </a:pPr>
            <a:r>
              <a:rPr lang="de-DE" dirty="0" smtClean="0">
                <a:latin typeface="Times New Roman"/>
                <a:ea typeface="SimSun"/>
              </a:rPr>
              <a:t>Da </a:t>
            </a:r>
            <a:r>
              <a:rPr lang="de-DE" dirty="0">
                <a:latin typeface="Times New Roman"/>
                <a:ea typeface="SimSun"/>
              </a:rPr>
              <a:t>Herr Huber sofort mit </a:t>
            </a:r>
            <a:r>
              <a:rPr lang="de-DE" dirty="0" smtClean="0">
                <a:latin typeface="Times New Roman"/>
                <a:ea typeface="SimSun"/>
              </a:rPr>
              <a:t>einem Scheck </a:t>
            </a:r>
            <a:r>
              <a:rPr lang="de-DE" dirty="0">
                <a:latin typeface="Times New Roman"/>
                <a:ea typeface="SimSun"/>
              </a:rPr>
              <a:t>zahlt, erhält er  2%  Skonto.</a:t>
            </a:r>
          </a:p>
          <a:p>
            <a:pPr>
              <a:spcAft>
                <a:spcPts val="0"/>
              </a:spcAft>
              <a:tabLst>
                <a:tab pos="180340" algn="l"/>
                <a:tab pos="540385" algn="l"/>
                <a:tab pos="900430" algn="l"/>
              </a:tabLst>
            </a:pPr>
            <a:r>
              <a:rPr lang="de-DE" dirty="0" smtClean="0">
                <a:latin typeface="Times New Roman"/>
                <a:ea typeface="SimSun"/>
              </a:rPr>
              <a:t>Welchen </a:t>
            </a:r>
            <a:r>
              <a:rPr lang="de-DE" dirty="0">
                <a:latin typeface="Times New Roman"/>
                <a:ea typeface="SimSun"/>
              </a:rPr>
              <a:t>Betrag muss Herr Huber </a:t>
            </a:r>
            <a:r>
              <a:rPr lang="de-DE" dirty="0" smtClean="0">
                <a:latin typeface="Times New Roman"/>
                <a:ea typeface="SimSun"/>
              </a:rPr>
              <a:t>insgesamt zahlen</a:t>
            </a:r>
            <a:r>
              <a:rPr lang="de-DE" dirty="0">
                <a:latin typeface="Times New Roman"/>
                <a:ea typeface="SimSun"/>
              </a:rPr>
              <a:t>?  </a:t>
            </a:r>
            <a:endParaRPr lang="de-DE" dirty="0" smtClean="0">
              <a:latin typeface="Times New Roman"/>
              <a:ea typeface="SimSun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608951" y="2780928"/>
            <a:ext cx="784887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19" y="3097212"/>
            <a:ext cx="7488832" cy="149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animierte-tiere-bilder-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157192"/>
            <a:ext cx="609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80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5326360" cy="576064"/>
          </a:xfrm>
        </p:spPr>
        <p:txBody>
          <a:bodyPr>
            <a:normAutofit/>
          </a:bodyPr>
          <a:lstStyle/>
          <a:p>
            <a:pPr algn="l"/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Aufgabe 11 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Punkte )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38200" y="908720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tabLst>
                <a:tab pos="180340" algn="l"/>
                <a:tab pos="540385" algn="l"/>
                <a:tab pos="900430" algn="l"/>
              </a:tabLst>
            </a:pPr>
            <a:r>
              <a:rPr lang="de-DE" dirty="0">
                <a:latin typeface="Times New Roman"/>
                <a:ea typeface="SimSun"/>
              </a:rPr>
              <a:t>Frau Mayer verdient monatlich </a:t>
            </a:r>
            <a:r>
              <a:rPr lang="de-DE" dirty="0" smtClean="0">
                <a:latin typeface="Times New Roman"/>
                <a:ea typeface="SimSun"/>
              </a:rPr>
              <a:t>2500 </a:t>
            </a:r>
            <a:r>
              <a:rPr lang="de-DE" dirty="0">
                <a:latin typeface="Times New Roman"/>
                <a:ea typeface="SimSun"/>
              </a:rPr>
              <a:t>€ brutto. </a:t>
            </a:r>
            <a:endParaRPr lang="de-DE" dirty="0" smtClean="0">
              <a:latin typeface="Times New Roman"/>
              <a:ea typeface="SimSun"/>
            </a:endParaRPr>
          </a:p>
          <a:p>
            <a:pPr>
              <a:spcAft>
                <a:spcPts val="0"/>
              </a:spcAft>
              <a:tabLst>
                <a:tab pos="180340" algn="l"/>
                <a:tab pos="540385" algn="l"/>
                <a:tab pos="900430" algn="l"/>
              </a:tabLst>
            </a:pPr>
            <a:r>
              <a:rPr lang="de-DE" dirty="0" smtClean="0">
                <a:latin typeface="Times New Roman"/>
                <a:ea typeface="SimSun"/>
              </a:rPr>
              <a:t>Sie </a:t>
            </a:r>
            <a:r>
              <a:rPr lang="de-DE" dirty="0">
                <a:latin typeface="Times New Roman"/>
                <a:ea typeface="SimSun"/>
              </a:rPr>
              <a:t>zahlt  20% Lohnsteuer und  8% der </a:t>
            </a:r>
            <a:r>
              <a:rPr lang="de-DE" dirty="0" smtClean="0">
                <a:latin typeface="Times New Roman"/>
                <a:ea typeface="SimSun"/>
              </a:rPr>
              <a:t>Lohnsteuer </a:t>
            </a:r>
            <a:r>
              <a:rPr lang="de-DE" dirty="0">
                <a:latin typeface="Times New Roman"/>
                <a:ea typeface="SimSun"/>
              </a:rPr>
              <a:t>als Kirchensteuer. </a:t>
            </a:r>
            <a:endParaRPr lang="de-DE" dirty="0" smtClean="0">
              <a:latin typeface="Times New Roman"/>
              <a:ea typeface="SimSun"/>
            </a:endParaRPr>
          </a:p>
          <a:p>
            <a:pPr>
              <a:spcAft>
                <a:spcPts val="0"/>
              </a:spcAft>
              <a:tabLst>
                <a:tab pos="180340" algn="l"/>
                <a:tab pos="540385" algn="l"/>
                <a:tab pos="900430" algn="l"/>
              </a:tabLst>
            </a:pPr>
            <a:r>
              <a:rPr lang="de-DE" dirty="0" smtClean="0">
                <a:latin typeface="Times New Roman"/>
                <a:ea typeface="SimSun"/>
              </a:rPr>
              <a:t>Die </a:t>
            </a:r>
            <a:r>
              <a:rPr lang="de-DE" dirty="0">
                <a:latin typeface="Times New Roman"/>
                <a:ea typeface="SimSun"/>
              </a:rPr>
              <a:t>Sozialabgaben betragen 19% des Bruttolohns.</a:t>
            </a:r>
          </a:p>
          <a:p>
            <a:pPr>
              <a:spcAft>
                <a:spcPts val="0"/>
              </a:spcAft>
              <a:tabLst>
                <a:tab pos="180340" algn="l"/>
                <a:tab pos="540385" algn="l"/>
                <a:tab pos="900430" algn="l"/>
              </a:tabLst>
            </a:pPr>
            <a:r>
              <a:rPr lang="de-DE" dirty="0" smtClean="0">
                <a:latin typeface="Times New Roman"/>
                <a:ea typeface="SimSun"/>
              </a:rPr>
              <a:t>Welchen </a:t>
            </a:r>
            <a:r>
              <a:rPr lang="de-DE" dirty="0">
                <a:latin typeface="Times New Roman"/>
                <a:ea typeface="SimSun"/>
              </a:rPr>
              <a:t>Betrag bekommt Frau Mayer monatlich ausbezahlt</a:t>
            </a:r>
            <a:r>
              <a:rPr lang="de-DE" dirty="0" smtClean="0">
                <a:latin typeface="Times New Roman"/>
                <a:ea typeface="SimSun"/>
              </a:rPr>
              <a:t>?</a:t>
            </a:r>
            <a:br>
              <a:rPr lang="de-DE" dirty="0" smtClean="0">
                <a:latin typeface="Times New Roman"/>
                <a:ea typeface="SimSun"/>
              </a:rPr>
            </a:br>
            <a:r>
              <a:rPr lang="de-DE" dirty="0" smtClean="0">
                <a:latin typeface="Times New Roman"/>
                <a:ea typeface="SimSun"/>
              </a:rPr>
              <a:t>Wie viel Prozent vom Bruttolohn macht der Nettolohn also aus?</a:t>
            </a:r>
            <a:endParaRPr lang="de-DE" dirty="0">
              <a:effectLst/>
              <a:latin typeface="Times New Roman"/>
              <a:ea typeface="SimSun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638200" y="2492896"/>
            <a:ext cx="784887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15" y="2780927"/>
            <a:ext cx="5585077" cy="180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15" y="4797152"/>
            <a:ext cx="578992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animierte-clowns-bilder-3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96478"/>
            <a:ext cx="13430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48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5326360" cy="576064"/>
          </a:xfrm>
        </p:spPr>
        <p:txBody>
          <a:bodyPr>
            <a:normAutofit/>
          </a:bodyPr>
          <a:lstStyle/>
          <a:p>
            <a:pPr algn="l"/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Aufgabe 12 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je 2 Punkte )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22176" y="908719"/>
            <a:ext cx="8470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tabLst>
                <a:tab pos="180340" algn="l"/>
                <a:tab pos="540385" algn="l"/>
                <a:tab pos="900430" algn="l"/>
              </a:tabLst>
            </a:pPr>
            <a:r>
              <a:rPr lang="de-DE" dirty="0">
                <a:latin typeface="Times New Roman"/>
                <a:ea typeface="SimSun"/>
              </a:rPr>
              <a:t>Peter zahlt auf ein neu eröffnetes Konto bei der Sparkasse einmalig  2400 €  ein.</a:t>
            </a:r>
          </a:p>
          <a:p>
            <a:pPr>
              <a:spcAft>
                <a:spcPts val="0"/>
              </a:spcAft>
              <a:tabLst>
                <a:tab pos="180340" algn="l"/>
                <a:tab pos="540385" algn="l"/>
                <a:tab pos="900430" algn="l"/>
              </a:tabLst>
            </a:pPr>
            <a:r>
              <a:rPr lang="de-DE" dirty="0" smtClean="0">
                <a:latin typeface="Times New Roman"/>
                <a:ea typeface="SimSun"/>
              </a:rPr>
              <a:t>Er </a:t>
            </a:r>
            <a:r>
              <a:rPr lang="de-DE" dirty="0">
                <a:latin typeface="Times New Roman"/>
                <a:ea typeface="SimSun"/>
              </a:rPr>
              <a:t>erhält  2,0%  Zinsen jährlich.</a:t>
            </a:r>
          </a:p>
          <a:p>
            <a:pPr>
              <a:spcAft>
                <a:spcPts val="0"/>
              </a:spcAft>
              <a:tabLst>
                <a:tab pos="180340" algn="l"/>
                <a:tab pos="540385" algn="l"/>
                <a:tab pos="900430" algn="l"/>
              </a:tabLst>
            </a:pPr>
            <a:r>
              <a:rPr lang="de-DE" dirty="0" smtClean="0">
                <a:latin typeface="Times New Roman"/>
                <a:ea typeface="SimSun"/>
              </a:rPr>
              <a:t>Wie </a:t>
            </a:r>
            <a:r>
              <a:rPr lang="de-DE" dirty="0">
                <a:latin typeface="Times New Roman"/>
                <a:ea typeface="SimSun"/>
              </a:rPr>
              <a:t>viel Geld bekommt Peter, wenn er das gesamte Geld von seinem Konto abhebt </a:t>
            </a:r>
            <a:endParaRPr lang="de-DE" dirty="0" smtClean="0">
              <a:latin typeface="Times New Roman"/>
              <a:ea typeface="SimSun"/>
            </a:endParaRPr>
          </a:p>
          <a:p>
            <a:pPr>
              <a:spcAft>
                <a:spcPts val="0"/>
              </a:spcAft>
              <a:tabLst>
                <a:tab pos="180340" algn="l"/>
                <a:tab pos="540385" algn="l"/>
                <a:tab pos="900430" algn="l"/>
              </a:tabLst>
            </a:pPr>
            <a:r>
              <a:rPr lang="de-DE" dirty="0" smtClean="0">
                <a:latin typeface="Times New Roman"/>
                <a:ea typeface="SimSun"/>
              </a:rPr>
              <a:t>a</a:t>
            </a:r>
            <a:r>
              <a:rPr lang="de-DE" dirty="0">
                <a:latin typeface="Times New Roman"/>
                <a:ea typeface="SimSun"/>
              </a:rPr>
              <a:t>)	 </a:t>
            </a:r>
            <a:r>
              <a:rPr lang="de-DE" dirty="0" smtClean="0">
                <a:latin typeface="Times New Roman"/>
                <a:ea typeface="SimSun"/>
              </a:rPr>
              <a:t>  nach  3 Monaten		b)   nach  2  Jahren</a:t>
            </a:r>
            <a:endParaRPr lang="de-DE" dirty="0">
              <a:latin typeface="Times New Roman"/>
              <a:ea typeface="SimSun"/>
            </a:endParaRPr>
          </a:p>
          <a:p>
            <a:pPr>
              <a:spcAft>
                <a:spcPts val="0"/>
              </a:spcAft>
              <a:tabLst>
                <a:tab pos="180340" algn="l"/>
                <a:tab pos="540385" algn="l"/>
                <a:tab pos="900430" algn="l"/>
              </a:tabLst>
            </a:pPr>
            <a:r>
              <a:rPr lang="de-DE" dirty="0" smtClean="0">
                <a:latin typeface="Times New Roman"/>
                <a:ea typeface="SimSun"/>
              </a:rPr>
              <a:t>c</a:t>
            </a:r>
            <a:r>
              <a:rPr lang="de-DE" dirty="0">
                <a:latin typeface="Times New Roman"/>
                <a:ea typeface="SimSun"/>
              </a:rPr>
              <a:t>)	</a:t>
            </a:r>
            <a:r>
              <a:rPr lang="de-DE" dirty="0" smtClean="0">
                <a:latin typeface="Times New Roman"/>
                <a:ea typeface="SimSun"/>
              </a:rPr>
              <a:t>   nach  2 Jahren und 6 Monaten</a:t>
            </a:r>
            <a:r>
              <a:rPr lang="de-DE" dirty="0">
                <a:latin typeface="Times New Roman"/>
                <a:ea typeface="SimSun"/>
              </a:rPr>
              <a:t>	</a:t>
            </a:r>
            <a:r>
              <a:rPr lang="de-DE" dirty="0" smtClean="0">
                <a:latin typeface="Times New Roman"/>
                <a:ea typeface="SimSun"/>
              </a:rPr>
              <a:t>d)   nach  </a:t>
            </a:r>
            <a:r>
              <a:rPr lang="de-DE" dirty="0">
                <a:latin typeface="Times New Roman"/>
                <a:ea typeface="SimSun"/>
              </a:rPr>
              <a:t>10  </a:t>
            </a:r>
            <a:r>
              <a:rPr lang="de-DE" dirty="0" smtClean="0">
                <a:latin typeface="Times New Roman"/>
                <a:ea typeface="SimSun"/>
              </a:rPr>
              <a:t>Jahren?</a:t>
            </a:r>
            <a:endParaRPr lang="de-DE" dirty="0">
              <a:latin typeface="Times New Roman"/>
              <a:ea typeface="SimSun"/>
            </a:endParaRPr>
          </a:p>
          <a:p>
            <a:pPr>
              <a:spcAft>
                <a:spcPts val="0"/>
              </a:spcAft>
              <a:tabLst>
                <a:tab pos="180340" algn="l"/>
                <a:tab pos="540385" algn="l"/>
                <a:tab pos="900430" algn="l"/>
              </a:tabLst>
            </a:pPr>
            <a:endParaRPr lang="de-DE" dirty="0" smtClean="0">
              <a:latin typeface="Times New Roman"/>
              <a:ea typeface="SimSun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539552" y="2564904"/>
            <a:ext cx="784887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43" y="2663046"/>
            <a:ext cx="3747925" cy="6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354387"/>
            <a:ext cx="5256585" cy="34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6693259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25143"/>
            <a:ext cx="8352928" cy="39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animierte-muenzen-bilder-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92" y="544522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53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5326360" cy="576064"/>
          </a:xfrm>
        </p:spPr>
        <p:txBody>
          <a:bodyPr>
            <a:normAutofit/>
          </a:bodyPr>
          <a:lstStyle/>
          <a:p>
            <a:pPr algn="l"/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Aufgabe 13 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je 3 Punkte )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22176" y="908719"/>
            <a:ext cx="7966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tabLst>
                <a:tab pos="180340" algn="l"/>
                <a:tab pos="540385" algn="l"/>
                <a:tab pos="900430" algn="l"/>
              </a:tabLst>
            </a:pPr>
            <a:r>
              <a:rPr lang="de-DE" dirty="0" smtClean="0">
                <a:latin typeface="Times New Roman"/>
                <a:ea typeface="SimSun"/>
              </a:rPr>
              <a:t>Petra </a:t>
            </a:r>
            <a:r>
              <a:rPr lang="de-DE" dirty="0">
                <a:latin typeface="Times New Roman"/>
                <a:ea typeface="SimSun"/>
              </a:rPr>
              <a:t>zahlt auf ein neu eröffnetes Konto bei der Sparkasse </a:t>
            </a:r>
            <a:r>
              <a:rPr lang="de-DE" dirty="0" smtClean="0">
                <a:latin typeface="Times New Roman"/>
                <a:ea typeface="SimSun"/>
              </a:rPr>
              <a:t>einmalig 1500 </a:t>
            </a:r>
            <a:r>
              <a:rPr lang="de-DE" dirty="0">
                <a:latin typeface="Times New Roman"/>
                <a:ea typeface="SimSun"/>
              </a:rPr>
              <a:t>€  ein.</a:t>
            </a:r>
          </a:p>
          <a:p>
            <a:pPr>
              <a:spcAft>
                <a:spcPts val="0"/>
              </a:spcAft>
              <a:tabLst>
                <a:tab pos="180340" algn="l"/>
                <a:tab pos="540385" algn="l"/>
                <a:tab pos="900430" algn="l"/>
              </a:tabLst>
            </a:pPr>
            <a:r>
              <a:rPr lang="de-DE" dirty="0" smtClean="0">
                <a:latin typeface="Times New Roman"/>
                <a:ea typeface="SimSun"/>
              </a:rPr>
              <a:t>Sie </a:t>
            </a:r>
            <a:r>
              <a:rPr lang="de-DE" dirty="0">
                <a:latin typeface="Times New Roman"/>
                <a:ea typeface="SimSun"/>
              </a:rPr>
              <a:t>erhält </a:t>
            </a:r>
            <a:r>
              <a:rPr lang="de-DE" dirty="0" smtClean="0">
                <a:latin typeface="Times New Roman"/>
                <a:ea typeface="SimSun"/>
              </a:rPr>
              <a:t>für das ersten Jahr  </a:t>
            </a:r>
            <a:r>
              <a:rPr lang="de-DE" dirty="0">
                <a:latin typeface="Times New Roman"/>
                <a:ea typeface="SimSun"/>
              </a:rPr>
              <a:t>2,0% </a:t>
            </a:r>
            <a:r>
              <a:rPr lang="de-DE" dirty="0" smtClean="0">
                <a:latin typeface="Times New Roman"/>
                <a:ea typeface="SimSun"/>
              </a:rPr>
              <a:t>, für das zweite Jahr 3,0% und für die folgenden zwei Jahre 4,0% Zinsen. </a:t>
            </a:r>
          </a:p>
          <a:p>
            <a:pPr>
              <a:spcAft>
                <a:spcPts val="0"/>
              </a:spcAft>
              <a:tabLst>
                <a:tab pos="180340" algn="l"/>
                <a:tab pos="540385" algn="l"/>
                <a:tab pos="900430" algn="l"/>
              </a:tabLst>
            </a:pPr>
            <a:r>
              <a:rPr lang="de-DE" dirty="0" smtClean="0">
                <a:latin typeface="Times New Roman"/>
                <a:ea typeface="SimSun"/>
              </a:rPr>
              <a:t>a)  Wie </a:t>
            </a:r>
            <a:r>
              <a:rPr lang="de-DE" dirty="0">
                <a:latin typeface="Times New Roman"/>
                <a:ea typeface="SimSun"/>
              </a:rPr>
              <a:t>viel Geld bekommt </a:t>
            </a:r>
            <a:r>
              <a:rPr lang="de-DE" dirty="0" smtClean="0">
                <a:latin typeface="Times New Roman"/>
                <a:ea typeface="SimSun"/>
              </a:rPr>
              <a:t>Petra, </a:t>
            </a:r>
            <a:r>
              <a:rPr lang="de-DE" dirty="0">
                <a:latin typeface="Times New Roman"/>
                <a:ea typeface="SimSun"/>
              </a:rPr>
              <a:t>wenn </a:t>
            </a:r>
            <a:r>
              <a:rPr lang="de-DE" dirty="0" smtClean="0">
                <a:latin typeface="Times New Roman"/>
                <a:ea typeface="SimSun"/>
              </a:rPr>
              <a:t>sie nach vier Jahren das gesamte Geld vom  </a:t>
            </a:r>
          </a:p>
          <a:p>
            <a:pPr>
              <a:spcAft>
                <a:spcPts val="0"/>
              </a:spcAft>
              <a:tabLst>
                <a:tab pos="180340" algn="l"/>
                <a:tab pos="540385" algn="l"/>
                <a:tab pos="900430" algn="l"/>
              </a:tabLst>
            </a:pPr>
            <a:r>
              <a:rPr lang="de-DE" dirty="0">
                <a:latin typeface="Times New Roman"/>
                <a:ea typeface="SimSun"/>
              </a:rPr>
              <a:t> </a:t>
            </a:r>
            <a:r>
              <a:rPr lang="de-DE" dirty="0" smtClean="0">
                <a:latin typeface="Times New Roman"/>
                <a:ea typeface="SimSun"/>
              </a:rPr>
              <a:t>     Konto abhebt?</a:t>
            </a:r>
          </a:p>
          <a:p>
            <a:pPr marL="342900" indent="-342900">
              <a:buFontTx/>
              <a:buAutoNum type="alphaLcParenR" startAt="2"/>
              <a:tabLst>
                <a:tab pos="180340" algn="l"/>
                <a:tab pos="540385" algn="l"/>
                <a:tab pos="900430" algn="l"/>
              </a:tabLst>
            </a:pPr>
            <a:r>
              <a:rPr lang="de-DE" dirty="0" smtClean="0">
                <a:latin typeface="Times New Roman"/>
                <a:ea typeface="SimSun"/>
              </a:rPr>
              <a:t>Der effektive jährliche Zinssatz beträgt für die Laufzeit von 4 Jahren nach Auskunft der Bank ca.  3,247%.</a:t>
            </a:r>
            <a:r>
              <a:rPr lang="de-DE" dirty="0">
                <a:latin typeface="Times New Roman"/>
                <a:ea typeface="SimSun"/>
              </a:rPr>
              <a:t> Was könnte das </a:t>
            </a:r>
            <a:r>
              <a:rPr lang="de-DE" dirty="0" smtClean="0">
                <a:latin typeface="Times New Roman"/>
                <a:ea typeface="SimSun"/>
              </a:rPr>
              <a:t>bedeuten?</a:t>
            </a:r>
            <a:endParaRPr lang="de-DE" dirty="0">
              <a:latin typeface="Times New Roman"/>
              <a:ea typeface="SimSun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539552" y="3068960"/>
            <a:ext cx="784887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88" y="3278385"/>
            <a:ext cx="7067587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88" y="4797152"/>
            <a:ext cx="6912767" cy="4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79" y="5517232"/>
            <a:ext cx="3461786" cy="37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39863" y="3228473"/>
            <a:ext cx="46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animierte-vogelscheuche-bilder-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349681"/>
            <a:ext cx="1057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61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5326360" cy="576064"/>
          </a:xfrm>
        </p:spPr>
        <p:txBody>
          <a:bodyPr>
            <a:normAutofit/>
          </a:bodyPr>
          <a:lstStyle/>
          <a:p>
            <a:pPr algn="l"/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Aufgabe 14 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je 3 Punkte )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22176" y="908719"/>
            <a:ext cx="7966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tabLst>
                <a:tab pos="180340" algn="l"/>
                <a:tab pos="540385" algn="l"/>
                <a:tab pos="900430" algn="l"/>
              </a:tabLst>
            </a:pPr>
            <a:r>
              <a:rPr lang="de-DE" dirty="0" smtClean="0">
                <a:latin typeface="Times New Roman"/>
                <a:ea typeface="SimSun"/>
              </a:rPr>
              <a:t>Ein Geldbetrag von 100 Talern wurde für sehr lange Zeit zu einem festen Zinssatz angelegt. Schätze zuerst und berechne dann, welcher Geldbetrag sich ergibt nach</a:t>
            </a:r>
          </a:p>
          <a:p>
            <a:pPr>
              <a:spcAft>
                <a:spcPts val="0"/>
              </a:spcAft>
              <a:tabLst>
                <a:tab pos="180340" algn="l"/>
                <a:tab pos="540385" algn="l"/>
                <a:tab pos="900430" algn="l"/>
              </a:tabLst>
            </a:pPr>
            <a:r>
              <a:rPr lang="de-DE" dirty="0" smtClean="0">
                <a:latin typeface="Times New Roman"/>
                <a:ea typeface="SimSun"/>
              </a:rPr>
              <a:t>a)	   100  Jahren und dem Zinssatz 2,0 %  bzw. 4,0 % ,</a:t>
            </a:r>
          </a:p>
          <a:p>
            <a:pPr>
              <a:tabLst>
                <a:tab pos="180340" algn="l"/>
                <a:tab pos="540385" algn="l"/>
                <a:tab pos="900430" algn="l"/>
              </a:tabLst>
            </a:pPr>
            <a:r>
              <a:rPr lang="de-DE" dirty="0" smtClean="0">
                <a:latin typeface="Times New Roman"/>
                <a:ea typeface="SimSun"/>
              </a:rPr>
              <a:t>b)   200  Jahren und </a:t>
            </a:r>
            <a:r>
              <a:rPr lang="de-DE" dirty="0">
                <a:latin typeface="Times New Roman"/>
                <a:ea typeface="SimSun"/>
              </a:rPr>
              <a:t>dem Zinssatz 2,0 %  bzw</a:t>
            </a:r>
            <a:r>
              <a:rPr lang="de-DE" dirty="0" smtClean="0">
                <a:latin typeface="Times New Roman"/>
                <a:ea typeface="SimSun"/>
              </a:rPr>
              <a:t>. 4,0 % .</a:t>
            </a:r>
            <a:endParaRPr lang="de-DE" dirty="0">
              <a:latin typeface="Times New Roman"/>
              <a:ea typeface="SimSun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527824" y="2276872"/>
            <a:ext cx="784887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42" y="2636911"/>
            <a:ext cx="6680014" cy="9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41" y="4001684"/>
            <a:ext cx="7124403" cy="93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animierte-geld-bilder-3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975514"/>
            <a:ext cx="20764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40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5326360" cy="576064"/>
          </a:xfrm>
        </p:spPr>
        <p:txBody>
          <a:bodyPr>
            <a:normAutofit/>
          </a:bodyPr>
          <a:lstStyle/>
          <a:p>
            <a:pPr algn="l"/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Aufgabe </a:t>
            </a:r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 zum Knobeln 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( 3 Punkte )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22176" y="908719"/>
            <a:ext cx="7966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tabLst>
                <a:tab pos="180340" algn="l"/>
                <a:tab pos="540385" algn="l"/>
                <a:tab pos="900430" algn="l"/>
              </a:tabLst>
            </a:pPr>
            <a:r>
              <a:rPr lang="de-DE" dirty="0" smtClean="0">
                <a:latin typeface="Times New Roman"/>
                <a:ea typeface="SimSun"/>
              </a:rPr>
              <a:t>Herr Huber möchte einen Geldbetrag zu einem festen Zinssatz so anlegen, dass sich dieser Geldbetrag nach 25 Jahren zumindest verdreifacht hat.</a:t>
            </a:r>
          </a:p>
          <a:p>
            <a:pPr>
              <a:spcAft>
                <a:spcPts val="0"/>
              </a:spcAft>
              <a:tabLst>
                <a:tab pos="180340" algn="l"/>
                <a:tab pos="540385" algn="l"/>
                <a:tab pos="900430" algn="l"/>
              </a:tabLst>
            </a:pPr>
            <a:r>
              <a:rPr lang="de-DE" dirty="0" smtClean="0">
                <a:latin typeface="Times New Roman"/>
                <a:ea typeface="SimSun"/>
              </a:rPr>
              <a:t>Welchen Zinssatz benötigt er dafür mindestens? </a:t>
            </a:r>
            <a:endParaRPr lang="de-DE" dirty="0">
              <a:latin typeface="Times New Roman"/>
              <a:ea typeface="SimSun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527824" y="2132856"/>
            <a:ext cx="784887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34" y="2564903"/>
            <a:ext cx="6999494" cy="15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animierte-comic-bilder-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09445"/>
            <a:ext cx="12668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92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79712" y="1700808"/>
            <a:ext cx="5326360" cy="576064"/>
          </a:xfrm>
        </p:spPr>
        <p:txBody>
          <a:bodyPr>
            <a:normAutofit/>
          </a:bodyPr>
          <a:lstStyle/>
          <a:p>
            <a:pPr algn="l"/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ist geschafft!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Downloads: 741">
            <a:hlinkClick r:id="rId2" tooltip="Bisherige Downloads: 741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08920"/>
            <a:ext cx="19050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babys-0176.gif von 123gif.de Download &amp; Grußkartenversand">
            <a:hlinkClick r:id="rId4" tooltip="babys-0176.gif von 123gif.de Download &amp; Grußkartenversand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25622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2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5326360" cy="576064"/>
          </a:xfrm>
        </p:spPr>
        <p:txBody>
          <a:bodyPr>
            <a:normAutofit/>
          </a:bodyPr>
          <a:lstStyle/>
          <a:p>
            <a:pPr algn="l"/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Aufgabe 1  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( 2 Punkte )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07746" y="1034667"/>
            <a:ext cx="7608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effectLst/>
                <a:latin typeface="Times New Roman"/>
                <a:ea typeface="Times New Roman"/>
              </a:rPr>
              <a:t>Die Belegschaft eines Betriebs besteht aus 18 Angestellten und 42 Arbeitern.</a:t>
            </a:r>
            <a:br>
              <a:rPr lang="de-DE" dirty="0" smtClean="0">
                <a:effectLst/>
                <a:latin typeface="Times New Roman"/>
                <a:ea typeface="Times New Roman"/>
              </a:rPr>
            </a:br>
            <a:r>
              <a:rPr lang="de-DE" dirty="0" smtClean="0">
                <a:latin typeface="Times New Roman"/>
                <a:ea typeface="Times New Roman"/>
              </a:rPr>
              <a:t>Welchen Prozentsatz machen die Angestellten bzw. die Arbeiter innerhalb der Belegschaft aus?</a:t>
            </a: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611560" y="2121322"/>
            <a:ext cx="784887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585785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animierte-comic-bilder-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53136"/>
            <a:ext cx="1512168" cy="170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84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5326360" cy="576064"/>
          </a:xfrm>
        </p:spPr>
        <p:txBody>
          <a:bodyPr>
            <a:normAutofit/>
          </a:bodyPr>
          <a:lstStyle/>
          <a:p>
            <a:pPr algn="l"/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Aufgabe 2  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Punkte )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07746" y="1034667"/>
            <a:ext cx="7608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tabLst>
                <a:tab pos="165735" algn="l"/>
                <a:tab pos="345440" algn="l"/>
                <a:tab pos="525780" algn="l"/>
                <a:tab pos="705485" algn="l"/>
                <a:tab pos="885825" algn="l"/>
                <a:tab pos="1245870" algn="l"/>
                <a:tab pos="1605280" algn="l"/>
                <a:tab pos="1965325" algn="l"/>
                <a:tab pos="2325370" algn="l"/>
                <a:tab pos="2685415" algn="l"/>
                <a:tab pos="3045460" algn="l"/>
                <a:tab pos="3405505" algn="l"/>
                <a:tab pos="3765550" algn="l"/>
                <a:tab pos="4125595" algn="l"/>
                <a:tab pos="4485640" algn="l"/>
                <a:tab pos="4845685" algn="l"/>
                <a:tab pos="5205730" algn="l"/>
              </a:tabLst>
            </a:pPr>
            <a:r>
              <a:rPr lang="de-DE" dirty="0">
                <a:latin typeface="Times New Roman"/>
                <a:ea typeface="Times New Roman"/>
              </a:rPr>
              <a:t>Kai hat  25 Euro und Kathrin 15 Euro. Kai gibt Kathrin  5 Euro  seines Geldes, so </a:t>
            </a:r>
            <a:r>
              <a:rPr lang="de-DE" dirty="0" smtClean="0">
                <a:latin typeface="Times New Roman"/>
                <a:ea typeface="Times New Roman"/>
              </a:rPr>
              <a:t>dass beide </a:t>
            </a:r>
            <a:r>
              <a:rPr lang="de-DE" dirty="0">
                <a:latin typeface="Times New Roman"/>
                <a:ea typeface="Times New Roman"/>
              </a:rPr>
              <a:t>nun gleich viel besitzen.</a:t>
            </a:r>
          </a:p>
          <a:p>
            <a:pPr>
              <a:spcAft>
                <a:spcPts val="0"/>
              </a:spcAft>
              <a:tabLst>
                <a:tab pos="165735" algn="l"/>
                <a:tab pos="345440" algn="l"/>
                <a:tab pos="525780" algn="l"/>
                <a:tab pos="705485" algn="l"/>
                <a:tab pos="885825" algn="l"/>
                <a:tab pos="1245870" algn="l"/>
                <a:tab pos="1605280" algn="l"/>
                <a:tab pos="1965325" algn="l"/>
                <a:tab pos="2325370" algn="l"/>
                <a:tab pos="2685415" algn="l"/>
                <a:tab pos="3045460" algn="l"/>
                <a:tab pos="3405505" algn="l"/>
                <a:tab pos="3765550" algn="l"/>
                <a:tab pos="4125595" algn="l"/>
                <a:tab pos="4485640" algn="l"/>
                <a:tab pos="4845685" algn="l"/>
                <a:tab pos="5205730" algn="l"/>
              </a:tabLst>
            </a:pPr>
            <a:r>
              <a:rPr lang="de-DE" dirty="0" smtClean="0">
                <a:latin typeface="Times New Roman"/>
                <a:ea typeface="Times New Roman"/>
              </a:rPr>
              <a:t>a</a:t>
            </a:r>
            <a:r>
              <a:rPr lang="de-DE" dirty="0">
                <a:latin typeface="Times New Roman"/>
                <a:ea typeface="Times New Roman"/>
              </a:rPr>
              <a:t>)	Wie viel Prozent seines Geldes hat Kai abgegeben?</a:t>
            </a:r>
          </a:p>
          <a:p>
            <a:pPr>
              <a:spcAft>
                <a:spcPts val="0"/>
              </a:spcAft>
              <a:tabLst>
                <a:tab pos="165735" algn="l"/>
                <a:tab pos="345440" algn="l"/>
                <a:tab pos="525780" algn="l"/>
                <a:tab pos="705485" algn="l"/>
                <a:tab pos="885825" algn="l"/>
                <a:tab pos="1245870" algn="l"/>
                <a:tab pos="1605280" algn="l"/>
                <a:tab pos="1965325" algn="l"/>
                <a:tab pos="2325370" algn="l"/>
                <a:tab pos="2685415" algn="l"/>
                <a:tab pos="3045460" algn="l"/>
                <a:tab pos="3405505" algn="l"/>
                <a:tab pos="3765550" algn="l"/>
                <a:tab pos="4125595" algn="l"/>
                <a:tab pos="4485640" algn="l"/>
                <a:tab pos="4845685" algn="l"/>
                <a:tab pos="5205730" algn="l"/>
              </a:tabLst>
            </a:pPr>
            <a:r>
              <a:rPr lang="de-DE" dirty="0" smtClean="0">
                <a:latin typeface="Times New Roman"/>
                <a:ea typeface="Times New Roman"/>
              </a:rPr>
              <a:t>b</a:t>
            </a:r>
            <a:r>
              <a:rPr lang="de-DE" dirty="0">
                <a:latin typeface="Times New Roman"/>
                <a:ea typeface="Times New Roman"/>
              </a:rPr>
              <a:t>)	Wie viel Prozent hat Kathrins Geld zugenommen?</a:t>
            </a:r>
            <a:endParaRPr lang="de-DE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611560" y="2492896"/>
            <a:ext cx="784887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852935"/>
            <a:ext cx="6420729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animierte-nashorn-bilder-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085184"/>
            <a:ext cx="11811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69" y="3852093"/>
            <a:ext cx="6264696" cy="72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88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5326360" cy="576064"/>
          </a:xfrm>
        </p:spPr>
        <p:txBody>
          <a:bodyPr>
            <a:normAutofit/>
          </a:bodyPr>
          <a:lstStyle/>
          <a:p>
            <a:pPr algn="l"/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Aufgabe 3  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( 4 Punkte )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07746" y="1034667"/>
            <a:ext cx="7608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tabLst>
                <a:tab pos="165735" algn="l"/>
                <a:tab pos="345440" algn="l"/>
                <a:tab pos="525780" algn="l"/>
                <a:tab pos="705485" algn="l"/>
                <a:tab pos="885825" algn="l"/>
                <a:tab pos="1245870" algn="l"/>
                <a:tab pos="1605280" algn="l"/>
                <a:tab pos="1965325" algn="l"/>
                <a:tab pos="2325370" algn="l"/>
                <a:tab pos="2685415" algn="l"/>
                <a:tab pos="3045460" algn="l"/>
                <a:tab pos="3405505" algn="l"/>
                <a:tab pos="3765550" algn="l"/>
                <a:tab pos="4125595" algn="l"/>
                <a:tab pos="4485640" algn="l"/>
                <a:tab pos="4845685" algn="l"/>
                <a:tab pos="5205730" algn="l"/>
              </a:tabLst>
            </a:pPr>
            <a:r>
              <a:rPr lang="de-DE" dirty="0">
                <a:latin typeface="Times New Roman"/>
                <a:ea typeface="Times New Roman"/>
              </a:rPr>
              <a:t>Eine Geldsumme wurde um 25 % erhöht. Jetzt sind es 9920 Euro. </a:t>
            </a:r>
          </a:p>
          <a:p>
            <a:pPr>
              <a:spcAft>
                <a:spcPts val="0"/>
              </a:spcAft>
              <a:tabLst>
                <a:tab pos="165735" algn="l"/>
                <a:tab pos="345440" algn="l"/>
                <a:tab pos="525780" algn="l"/>
                <a:tab pos="705485" algn="l"/>
                <a:tab pos="885825" algn="l"/>
                <a:tab pos="1245870" algn="l"/>
                <a:tab pos="1605280" algn="l"/>
                <a:tab pos="1965325" algn="l"/>
                <a:tab pos="2325370" algn="l"/>
                <a:tab pos="2685415" algn="l"/>
                <a:tab pos="3045460" algn="l"/>
                <a:tab pos="3405505" algn="l"/>
                <a:tab pos="3765550" algn="l"/>
                <a:tab pos="4125595" algn="l"/>
                <a:tab pos="4485640" algn="l"/>
                <a:tab pos="4845685" algn="l"/>
                <a:tab pos="5205730" algn="l"/>
              </a:tabLst>
            </a:pPr>
            <a:r>
              <a:rPr lang="de-DE" dirty="0" smtClean="0">
                <a:latin typeface="Times New Roman"/>
                <a:ea typeface="Times New Roman"/>
              </a:rPr>
              <a:t>a</a:t>
            </a:r>
            <a:r>
              <a:rPr lang="de-DE" dirty="0">
                <a:latin typeface="Times New Roman"/>
                <a:ea typeface="Times New Roman"/>
              </a:rPr>
              <a:t>)	Wie hoch war die ursprüngliche Geldsumme?</a:t>
            </a:r>
          </a:p>
          <a:p>
            <a:pPr>
              <a:spcAft>
                <a:spcPts val="0"/>
              </a:spcAft>
              <a:tabLst>
                <a:tab pos="165735" algn="l"/>
                <a:tab pos="345440" algn="l"/>
                <a:tab pos="525780" algn="l"/>
                <a:tab pos="705485" algn="l"/>
                <a:tab pos="885825" algn="l"/>
                <a:tab pos="1245870" algn="l"/>
                <a:tab pos="1605280" algn="l"/>
                <a:tab pos="1965325" algn="l"/>
                <a:tab pos="2325370" algn="l"/>
                <a:tab pos="2685415" algn="l"/>
                <a:tab pos="3045460" algn="l"/>
                <a:tab pos="3405505" algn="l"/>
                <a:tab pos="3765550" algn="l"/>
                <a:tab pos="4125595" algn="l"/>
                <a:tab pos="4485640" algn="l"/>
                <a:tab pos="4845685" algn="l"/>
                <a:tab pos="5205730" algn="l"/>
              </a:tabLst>
            </a:pPr>
            <a:r>
              <a:rPr lang="de-DE" dirty="0" smtClean="0">
                <a:latin typeface="Times New Roman"/>
                <a:ea typeface="Times New Roman"/>
              </a:rPr>
              <a:t>b</a:t>
            </a:r>
            <a:r>
              <a:rPr lang="de-DE" dirty="0">
                <a:latin typeface="Times New Roman"/>
                <a:ea typeface="Times New Roman"/>
              </a:rPr>
              <a:t>)	Wie viel Prozent macht die alte Geldsumme von der neuen aus?</a:t>
            </a:r>
            <a:endParaRPr lang="de-DE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611560" y="2204864"/>
            <a:ext cx="784887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564904"/>
            <a:ext cx="741322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17" y="4028248"/>
            <a:ext cx="6984775" cy="102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223628" y="505421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 alte Geldsumme macht  80%  von der neuen Geldsumme aus.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animierte-zwerge-bilder-3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167" y="5712128"/>
            <a:ext cx="1464197" cy="68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29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5" y="692696"/>
            <a:ext cx="5326360" cy="576064"/>
          </a:xfrm>
        </p:spPr>
        <p:txBody>
          <a:bodyPr>
            <a:normAutofit/>
          </a:bodyPr>
          <a:lstStyle/>
          <a:p>
            <a:pPr algn="l"/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Aufgabe 4 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( 2 Punkte )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11560" y="1556792"/>
            <a:ext cx="7896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tabLst>
                <a:tab pos="165735" algn="l"/>
                <a:tab pos="345440" algn="l"/>
                <a:tab pos="525780" algn="l"/>
                <a:tab pos="705485" algn="l"/>
                <a:tab pos="885825" algn="l"/>
                <a:tab pos="1245870" algn="l"/>
                <a:tab pos="1605280" algn="l"/>
                <a:tab pos="1965325" algn="l"/>
                <a:tab pos="2325370" algn="l"/>
                <a:tab pos="2685415" algn="l"/>
                <a:tab pos="3045460" algn="l"/>
                <a:tab pos="3405505" algn="l"/>
                <a:tab pos="3765550" algn="l"/>
                <a:tab pos="4125595" algn="l"/>
                <a:tab pos="4485640" algn="l"/>
                <a:tab pos="4845685" algn="l"/>
                <a:tab pos="5205730" algn="l"/>
              </a:tabLst>
            </a:pPr>
            <a:r>
              <a:rPr lang="de-DE" dirty="0">
                <a:latin typeface="Times New Roman"/>
                <a:ea typeface="Times New Roman"/>
              </a:rPr>
              <a:t>Eine Obsthändlerin setzt den Preis für ein Kilogramm Erdbeeren um 5 % herunter.</a:t>
            </a:r>
          </a:p>
          <a:p>
            <a:pPr>
              <a:spcAft>
                <a:spcPts val="0"/>
              </a:spcAft>
              <a:tabLst>
                <a:tab pos="165735" algn="l"/>
                <a:tab pos="345440" algn="l"/>
                <a:tab pos="525780" algn="l"/>
                <a:tab pos="705485" algn="l"/>
                <a:tab pos="885825" algn="l"/>
                <a:tab pos="1245870" algn="l"/>
                <a:tab pos="1605280" algn="l"/>
                <a:tab pos="1965325" algn="l"/>
                <a:tab pos="2325370" algn="l"/>
                <a:tab pos="2685415" algn="l"/>
                <a:tab pos="3045460" algn="l"/>
                <a:tab pos="3405505" algn="l"/>
                <a:tab pos="3765550" algn="l"/>
                <a:tab pos="4125595" algn="l"/>
                <a:tab pos="4485640" algn="l"/>
                <a:tab pos="4845685" algn="l"/>
                <a:tab pos="5205730" algn="l"/>
              </a:tabLst>
            </a:pPr>
            <a:r>
              <a:rPr lang="de-DE" dirty="0" smtClean="0">
                <a:latin typeface="Times New Roman"/>
                <a:ea typeface="Times New Roman"/>
              </a:rPr>
              <a:t>Es </a:t>
            </a:r>
            <a:r>
              <a:rPr lang="de-DE" dirty="0">
                <a:latin typeface="Times New Roman"/>
                <a:ea typeface="Times New Roman"/>
              </a:rPr>
              <a:t>kostet jetzt 1,90 Euro. Wie viel kostete es vor der Preissenkung?</a:t>
            </a:r>
            <a:endParaRPr lang="de-DE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611560" y="2636912"/>
            <a:ext cx="784887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256729"/>
            <a:ext cx="6912769" cy="110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animierte-gorilla-bilder-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81128"/>
            <a:ext cx="15430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72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87164" y="620688"/>
            <a:ext cx="5326360" cy="576064"/>
          </a:xfrm>
        </p:spPr>
        <p:txBody>
          <a:bodyPr>
            <a:normAutofit/>
          </a:bodyPr>
          <a:lstStyle/>
          <a:p>
            <a:pPr algn="l"/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Aufgabe 5 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( 2 Punkte )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11560" y="141277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tabLst>
                <a:tab pos="165735" algn="l"/>
                <a:tab pos="345440" algn="l"/>
                <a:tab pos="525780" algn="l"/>
                <a:tab pos="705485" algn="l"/>
                <a:tab pos="885825" algn="l"/>
                <a:tab pos="1245870" algn="l"/>
                <a:tab pos="1605280" algn="l"/>
                <a:tab pos="1965325" algn="l"/>
                <a:tab pos="2325370" algn="l"/>
                <a:tab pos="2685415" algn="l"/>
                <a:tab pos="3045460" algn="l"/>
                <a:tab pos="3405505" algn="l"/>
                <a:tab pos="3765550" algn="l"/>
                <a:tab pos="4125595" algn="l"/>
                <a:tab pos="4485640" algn="l"/>
                <a:tab pos="4845685" algn="l"/>
                <a:tab pos="5205730" algn="l"/>
              </a:tabLst>
            </a:pPr>
            <a:r>
              <a:rPr lang="de-DE" dirty="0">
                <a:latin typeface="Times New Roman"/>
                <a:ea typeface="Times New Roman"/>
              </a:rPr>
              <a:t>Herr und Frau Meyer mussten beim Kauf eines Grundstücks  3,5 %  </a:t>
            </a:r>
            <a:r>
              <a:rPr lang="de-DE" dirty="0" smtClean="0">
                <a:latin typeface="Times New Roman"/>
                <a:ea typeface="Times New Roman"/>
              </a:rPr>
              <a:t>Grunderwerbs-steuer zahlen</a:t>
            </a:r>
            <a:r>
              <a:rPr lang="de-DE" dirty="0">
                <a:latin typeface="Times New Roman"/>
                <a:ea typeface="Times New Roman"/>
              </a:rPr>
              <a:t>. Das waren 1232 Euro. Welchen Wert hat das Grundstück?</a:t>
            </a:r>
            <a:endParaRPr lang="de-DE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611560" y="2492896"/>
            <a:ext cx="784887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996952"/>
            <a:ext cx="4896545" cy="111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www.animated-animation.de/Free-Animation_free-animated-Smiley-Gifs/www.animated-animation.de_smiley_3d_gifs_animiert_gif_clip-art_icons_01_600x4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616" y="4221088"/>
            <a:ext cx="3140347" cy="209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4644008" y="6237312"/>
            <a:ext cx="3312368" cy="620688"/>
          </a:xfrm>
          <a:prstGeom prst="rect">
            <a:avLst/>
          </a:prstGeom>
          <a:solidFill>
            <a:srgbClr val="FFEEB9"/>
          </a:solidFill>
          <a:ln>
            <a:solidFill>
              <a:srgbClr val="FFE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74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7997" y="548680"/>
            <a:ext cx="5326360" cy="576064"/>
          </a:xfrm>
        </p:spPr>
        <p:txBody>
          <a:bodyPr>
            <a:normAutofit/>
          </a:bodyPr>
          <a:lstStyle/>
          <a:p>
            <a:pPr algn="l"/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Aufgabe 6 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( 2 Punkte )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36516" y="141277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tabLst>
                <a:tab pos="165735" algn="l"/>
                <a:tab pos="345440" algn="l"/>
                <a:tab pos="525780" algn="l"/>
                <a:tab pos="705485" algn="l"/>
                <a:tab pos="885825" algn="l"/>
                <a:tab pos="1245870" algn="l"/>
                <a:tab pos="1605280" algn="l"/>
                <a:tab pos="1965325" algn="l"/>
                <a:tab pos="2325370" algn="l"/>
                <a:tab pos="2685415" algn="l"/>
                <a:tab pos="3045460" algn="l"/>
                <a:tab pos="3405505" algn="l"/>
                <a:tab pos="3765550" algn="l"/>
                <a:tab pos="4125595" algn="l"/>
                <a:tab pos="4485640" algn="l"/>
                <a:tab pos="4845685" algn="l"/>
                <a:tab pos="5205730" algn="l"/>
              </a:tabLst>
            </a:pPr>
            <a:r>
              <a:rPr lang="de-DE" dirty="0">
                <a:latin typeface="Times New Roman"/>
                <a:ea typeface="Times New Roman"/>
              </a:rPr>
              <a:t>22 Prozent seines Lohnes muss Herr Dehn als Lohnsteuer an das Finanzamt entrichten.</a:t>
            </a:r>
          </a:p>
          <a:p>
            <a:pPr>
              <a:spcAft>
                <a:spcPts val="0"/>
              </a:spcAft>
              <a:tabLst>
                <a:tab pos="165735" algn="l"/>
                <a:tab pos="345440" algn="l"/>
                <a:tab pos="525780" algn="l"/>
                <a:tab pos="705485" algn="l"/>
                <a:tab pos="885825" algn="l"/>
                <a:tab pos="1245870" algn="l"/>
                <a:tab pos="1605280" algn="l"/>
                <a:tab pos="1965325" algn="l"/>
                <a:tab pos="2325370" algn="l"/>
                <a:tab pos="2685415" algn="l"/>
                <a:tab pos="3045460" algn="l"/>
                <a:tab pos="3405505" algn="l"/>
                <a:tab pos="3765550" algn="l"/>
                <a:tab pos="4125595" algn="l"/>
                <a:tab pos="4485640" algn="l"/>
                <a:tab pos="4845685" algn="l"/>
                <a:tab pos="5205730" algn="l"/>
              </a:tabLst>
            </a:pPr>
            <a:r>
              <a:rPr lang="de-DE" dirty="0" smtClean="0">
                <a:latin typeface="Times New Roman"/>
                <a:ea typeface="Times New Roman"/>
              </a:rPr>
              <a:t>Monatlich </a:t>
            </a:r>
            <a:r>
              <a:rPr lang="de-DE" dirty="0">
                <a:latin typeface="Times New Roman"/>
                <a:ea typeface="Times New Roman"/>
              </a:rPr>
              <a:t>sind das 616 Euro. Wie hoch ist Herrn Dehns Monatsgehalt?</a:t>
            </a:r>
            <a:endParaRPr lang="de-DE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611560" y="2420888"/>
            <a:ext cx="784887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97" y="3032956"/>
            <a:ext cx="436728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www.animierte-gifs.net/data/media/181/animierte-gorilla-bilder-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13076"/>
            <a:ext cx="1614337" cy="168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38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7997" y="548680"/>
            <a:ext cx="5326360" cy="576064"/>
          </a:xfrm>
        </p:spPr>
        <p:txBody>
          <a:bodyPr>
            <a:normAutofit/>
          </a:bodyPr>
          <a:lstStyle/>
          <a:p>
            <a:pPr algn="l"/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Aufgabe 7 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( 3 Punkte )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36516" y="1412776"/>
            <a:ext cx="753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tabLst>
                <a:tab pos="165735" algn="l"/>
                <a:tab pos="345440" algn="l"/>
                <a:tab pos="525780" algn="l"/>
                <a:tab pos="705485" algn="l"/>
                <a:tab pos="885825" algn="l"/>
                <a:tab pos="1245870" algn="l"/>
                <a:tab pos="1605280" algn="l"/>
                <a:tab pos="1965325" algn="l"/>
                <a:tab pos="2325370" algn="l"/>
                <a:tab pos="2685415" algn="l"/>
                <a:tab pos="3045460" algn="l"/>
                <a:tab pos="3405505" algn="l"/>
                <a:tab pos="3765550" algn="l"/>
                <a:tab pos="4125595" algn="l"/>
                <a:tab pos="4485640" algn="l"/>
                <a:tab pos="4845685" algn="l"/>
                <a:tab pos="5205730" algn="l"/>
              </a:tabLst>
            </a:pPr>
            <a:r>
              <a:rPr lang="de-DE" dirty="0">
                <a:latin typeface="Times New Roman"/>
                <a:ea typeface="Times New Roman"/>
              </a:rPr>
              <a:t>546 Mädchen besuchen das Emmy-</a:t>
            </a:r>
            <a:r>
              <a:rPr lang="de-DE" dirty="0" err="1">
                <a:latin typeface="Times New Roman"/>
                <a:ea typeface="Times New Roman"/>
              </a:rPr>
              <a:t>Noether</a:t>
            </a:r>
            <a:r>
              <a:rPr lang="de-DE" dirty="0">
                <a:latin typeface="Times New Roman"/>
                <a:ea typeface="Times New Roman"/>
              </a:rPr>
              <a:t>-Gymnasium. </a:t>
            </a:r>
            <a:endParaRPr lang="de-DE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tabLst>
                <a:tab pos="165735" algn="l"/>
                <a:tab pos="345440" algn="l"/>
                <a:tab pos="525780" algn="l"/>
                <a:tab pos="705485" algn="l"/>
                <a:tab pos="885825" algn="l"/>
                <a:tab pos="1245870" algn="l"/>
                <a:tab pos="1605280" algn="l"/>
                <a:tab pos="1965325" algn="l"/>
                <a:tab pos="2325370" algn="l"/>
                <a:tab pos="2685415" algn="l"/>
                <a:tab pos="3045460" algn="l"/>
                <a:tab pos="3405505" algn="l"/>
                <a:tab pos="3765550" algn="l"/>
                <a:tab pos="4125595" algn="l"/>
                <a:tab pos="4485640" algn="l"/>
                <a:tab pos="4845685" algn="l"/>
                <a:tab pos="5205730" algn="l"/>
              </a:tabLst>
            </a:pPr>
            <a:r>
              <a:rPr lang="de-DE" dirty="0" smtClean="0">
                <a:latin typeface="Times New Roman"/>
                <a:ea typeface="Times New Roman"/>
              </a:rPr>
              <a:t>Ihr </a:t>
            </a:r>
            <a:r>
              <a:rPr lang="de-DE" dirty="0">
                <a:latin typeface="Times New Roman"/>
                <a:ea typeface="Times New Roman"/>
              </a:rPr>
              <a:t>Anteil an der </a:t>
            </a:r>
            <a:r>
              <a:rPr lang="de-DE" dirty="0" smtClean="0">
                <a:latin typeface="Times New Roman"/>
                <a:ea typeface="Times New Roman"/>
              </a:rPr>
              <a:t>Gesamtschülerzahl </a:t>
            </a:r>
            <a:r>
              <a:rPr lang="de-DE" dirty="0">
                <a:latin typeface="Times New Roman"/>
                <a:ea typeface="Times New Roman"/>
              </a:rPr>
              <a:t>beträgt 56 %. </a:t>
            </a:r>
            <a:endParaRPr lang="de-DE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tabLst>
                <a:tab pos="165735" algn="l"/>
                <a:tab pos="345440" algn="l"/>
                <a:tab pos="525780" algn="l"/>
                <a:tab pos="705485" algn="l"/>
                <a:tab pos="885825" algn="l"/>
                <a:tab pos="1245870" algn="l"/>
                <a:tab pos="1605280" algn="l"/>
                <a:tab pos="1965325" algn="l"/>
                <a:tab pos="2325370" algn="l"/>
                <a:tab pos="2685415" algn="l"/>
                <a:tab pos="3045460" algn="l"/>
                <a:tab pos="3405505" algn="l"/>
                <a:tab pos="3765550" algn="l"/>
                <a:tab pos="4125595" algn="l"/>
                <a:tab pos="4485640" algn="l"/>
                <a:tab pos="4845685" algn="l"/>
                <a:tab pos="5205730" algn="l"/>
              </a:tabLst>
            </a:pPr>
            <a:r>
              <a:rPr lang="de-DE" dirty="0" smtClean="0">
                <a:latin typeface="Times New Roman"/>
                <a:ea typeface="Times New Roman"/>
              </a:rPr>
              <a:t>Wie </a:t>
            </a:r>
            <a:r>
              <a:rPr lang="de-DE" dirty="0">
                <a:latin typeface="Times New Roman"/>
                <a:ea typeface="Times New Roman"/>
              </a:rPr>
              <a:t>viele Buben besuchen das Gymnasium?</a:t>
            </a:r>
            <a:endParaRPr lang="de-DE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611560" y="2564904"/>
            <a:ext cx="784887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448180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animierte-fantasy-bilder-1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5104"/>
            <a:ext cx="140017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36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7997" y="548680"/>
            <a:ext cx="5326360" cy="576064"/>
          </a:xfrm>
        </p:spPr>
        <p:txBody>
          <a:bodyPr>
            <a:normAutofit/>
          </a:bodyPr>
          <a:lstStyle/>
          <a:p>
            <a:pPr algn="l"/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Aufgabe 8 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( 2 Punkte )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11560" y="119675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tabLst>
                <a:tab pos="165735" algn="l"/>
                <a:tab pos="345440" algn="l"/>
                <a:tab pos="525780" algn="l"/>
                <a:tab pos="705485" algn="l"/>
                <a:tab pos="885825" algn="l"/>
                <a:tab pos="1245870" algn="l"/>
                <a:tab pos="1605280" algn="l"/>
                <a:tab pos="1965325" algn="l"/>
                <a:tab pos="2325370" algn="l"/>
                <a:tab pos="2685415" algn="l"/>
                <a:tab pos="3045460" algn="l"/>
                <a:tab pos="3405505" algn="l"/>
                <a:tab pos="3765550" algn="l"/>
                <a:tab pos="4125595" algn="l"/>
                <a:tab pos="4485640" algn="l"/>
                <a:tab pos="4845685" algn="l"/>
                <a:tab pos="5205730" algn="l"/>
              </a:tabLst>
            </a:pPr>
            <a:r>
              <a:rPr lang="de-DE" dirty="0">
                <a:latin typeface="Times New Roman"/>
                <a:ea typeface="Times New Roman"/>
              </a:rPr>
              <a:t>Zum Kauf eines Hauses hat sich Herr Karl bei der Sparkasse Geld geliehen. </a:t>
            </a:r>
            <a:endParaRPr lang="de-DE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tabLst>
                <a:tab pos="165735" algn="l"/>
                <a:tab pos="345440" algn="l"/>
                <a:tab pos="525780" algn="l"/>
                <a:tab pos="705485" algn="l"/>
                <a:tab pos="885825" algn="l"/>
                <a:tab pos="1245870" algn="l"/>
                <a:tab pos="1605280" algn="l"/>
                <a:tab pos="1965325" algn="l"/>
                <a:tab pos="2325370" algn="l"/>
                <a:tab pos="2685415" algn="l"/>
                <a:tab pos="3045460" algn="l"/>
                <a:tab pos="3405505" algn="l"/>
                <a:tab pos="3765550" algn="l"/>
                <a:tab pos="4125595" algn="l"/>
                <a:tab pos="4485640" algn="l"/>
                <a:tab pos="4845685" algn="l"/>
                <a:tab pos="5205730" algn="l"/>
              </a:tabLst>
            </a:pPr>
            <a:r>
              <a:rPr lang="de-DE" dirty="0" smtClean="0">
                <a:latin typeface="Times New Roman"/>
                <a:ea typeface="Times New Roman"/>
              </a:rPr>
              <a:t>Er muss dafür </a:t>
            </a:r>
            <a:r>
              <a:rPr lang="de-DE" dirty="0">
                <a:latin typeface="Times New Roman"/>
                <a:ea typeface="Times New Roman"/>
              </a:rPr>
              <a:t>jährlich  8,4 % des geliehenen Betrages an </a:t>
            </a:r>
            <a:r>
              <a:rPr lang="de-DE" dirty="0" smtClean="0">
                <a:latin typeface="Times New Roman"/>
                <a:ea typeface="Times New Roman"/>
              </a:rPr>
              <a:t>Zinsen zahlen</a:t>
            </a:r>
            <a:r>
              <a:rPr lang="de-DE" dirty="0">
                <a:latin typeface="Times New Roman"/>
                <a:ea typeface="Times New Roman"/>
              </a:rPr>
              <a:t>.</a:t>
            </a:r>
          </a:p>
          <a:p>
            <a:pPr>
              <a:spcAft>
                <a:spcPts val="0"/>
              </a:spcAft>
              <a:tabLst>
                <a:tab pos="165735" algn="l"/>
                <a:tab pos="345440" algn="l"/>
                <a:tab pos="525780" algn="l"/>
                <a:tab pos="705485" algn="l"/>
                <a:tab pos="885825" algn="l"/>
                <a:tab pos="1245870" algn="l"/>
                <a:tab pos="1605280" algn="l"/>
                <a:tab pos="1965325" algn="l"/>
                <a:tab pos="2325370" algn="l"/>
                <a:tab pos="2685415" algn="l"/>
                <a:tab pos="3045460" algn="l"/>
                <a:tab pos="3405505" algn="l"/>
                <a:tab pos="3765550" algn="l"/>
                <a:tab pos="4125595" algn="l"/>
                <a:tab pos="4485640" algn="l"/>
                <a:tab pos="4845685" algn="l"/>
                <a:tab pos="5205730" algn="l"/>
              </a:tabLst>
            </a:pPr>
            <a:r>
              <a:rPr lang="de-DE" dirty="0" smtClean="0">
                <a:latin typeface="Times New Roman"/>
                <a:ea typeface="Times New Roman"/>
              </a:rPr>
              <a:t>Wie </a:t>
            </a:r>
            <a:r>
              <a:rPr lang="de-DE" dirty="0">
                <a:latin typeface="Times New Roman"/>
                <a:ea typeface="Times New Roman"/>
              </a:rPr>
              <a:t>hoch ist das Darlehen, wenn Herr Karl </a:t>
            </a:r>
            <a:r>
              <a:rPr lang="de-DE" dirty="0" smtClean="0">
                <a:latin typeface="Times New Roman"/>
                <a:ea typeface="Times New Roman"/>
              </a:rPr>
              <a:t>jährlich </a:t>
            </a:r>
            <a:r>
              <a:rPr lang="de-DE" dirty="0">
                <a:latin typeface="Times New Roman"/>
                <a:ea typeface="Times New Roman"/>
              </a:rPr>
              <a:t>15540 Euro Zinsen </a:t>
            </a:r>
            <a:r>
              <a:rPr lang="de-DE" dirty="0" smtClean="0">
                <a:latin typeface="Times New Roman"/>
                <a:ea typeface="Times New Roman"/>
              </a:rPr>
              <a:t>zahlen muss</a:t>
            </a:r>
            <a:r>
              <a:rPr lang="de-DE" dirty="0">
                <a:latin typeface="Times New Roman"/>
                <a:ea typeface="Times New Roman"/>
              </a:rPr>
              <a:t>?</a:t>
            </a:r>
            <a:endParaRPr lang="de-DE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683568" y="2420888"/>
            <a:ext cx="784887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03" y="2780928"/>
            <a:ext cx="5731005" cy="121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animierte-hexen-bilder-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9080"/>
            <a:ext cx="28384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21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663</Words>
  <Application>Microsoft Office PowerPoint</Application>
  <PresentationFormat>Bildschirmpräsentation (4:3)</PresentationFormat>
  <Paragraphs>69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Larissa</vt:lpstr>
      <vt:lpstr>Wiederholungsaufgaben zur Prozentrechnung</vt:lpstr>
      <vt:lpstr>Aufgabe 1   ( 2 Punkte )</vt:lpstr>
      <vt:lpstr>Aufgabe 2   ( 2 Punkte )</vt:lpstr>
      <vt:lpstr>Aufgabe 3   ( 4 Punkte )</vt:lpstr>
      <vt:lpstr>Aufgabe 4  ( 2 Punkte )</vt:lpstr>
      <vt:lpstr>Aufgabe 5  ( 2 Punkte )</vt:lpstr>
      <vt:lpstr>Aufgabe 6  ( 2 Punkte )</vt:lpstr>
      <vt:lpstr>Aufgabe 7  ( 3 Punkte )</vt:lpstr>
      <vt:lpstr>Aufgabe 8  ( 2 Punkte )</vt:lpstr>
      <vt:lpstr>Aufgabe 9  ( 2 Punkte )</vt:lpstr>
      <vt:lpstr>Aufgabe 10  ( 4 Punkte )</vt:lpstr>
      <vt:lpstr>Aufgabe 11  ( 5 Punkte )</vt:lpstr>
      <vt:lpstr>Aufgabe 12  ( je 2 Punkte )</vt:lpstr>
      <vt:lpstr>Aufgabe 13  ( je 3 Punkte )</vt:lpstr>
      <vt:lpstr>Aufgabe 14  ( je 3 Punkte )</vt:lpstr>
      <vt:lpstr>Aufgabe 15  zum Knobeln  ( 3 Punkte )</vt:lpstr>
      <vt:lpstr>Es ist geschafft!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Aufgaben zur Vorbereitung der 2. Mathe-Schulaufgabe</dc:title>
  <dc:creator>GRasch</dc:creator>
  <cp:lastModifiedBy>GRasch</cp:lastModifiedBy>
  <cp:revision>39</cp:revision>
  <dcterms:created xsi:type="dcterms:W3CDTF">2015-03-01T17:23:25Z</dcterms:created>
  <dcterms:modified xsi:type="dcterms:W3CDTF">2015-03-12T12:28:49Z</dcterms:modified>
</cp:coreProperties>
</file>