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57" r:id="rId4"/>
    <p:sldId id="273" r:id="rId5"/>
    <p:sldId id="274" r:id="rId6"/>
    <p:sldId id="275" r:id="rId7"/>
    <p:sldId id="276" r:id="rId8"/>
    <p:sldId id="278" r:id="rId9"/>
    <p:sldId id="279" r:id="rId10"/>
    <p:sldId id="280" r:id="rId11"/>
    <p:sldId id="281" r:id="rId12"/>
    <p:sldId id="282" r:id="rId13"/>
    <p:sldId id="272" r:id="rId1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E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39" autoAdjust="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08.07.2015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7660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08.07.2015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950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08.07.2015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7048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08.07.2015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298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08.07.2015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2537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08.07.2015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899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08.07.2015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3956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08.07.2015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7614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08.07.2015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0250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08.07.2015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102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08.07.2015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1735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EB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26072-E4BC-4DA5-B0A3-079E79D499DD}" type="datetimeFigureOut">
              <a:rPr lang="de-DE" smtClean="0"/>
              <a:t>08.07.2015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4162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emf"/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1.gif"/><Relationship Id="rId4" Type="http://schemas.openxmlformats.org/officeDocument/2006/relationships/image" Target="../media/image40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emf"/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6.gif"/><Relationship Id="rId5" Type="http://schemas.openxmlformats.org/officeDocument/2006/relationships/image" Target="../media/image45.emf"/><Relationship Id="rId4" Type="http://schemas.openxmlformats.org/officeDocument/2006/relationships/image" Target="../media/image44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emf"/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1.gif"/><Relationship Id="rId5" Type="http://schemas.openxmlformats.org/officeDocument/2006/relationships/image" Target="../media/image50.emf"/><Relationship Id="rId4" Type="http://schemas.openxmlformats.org/officeDocument/2006/relationships/image" Target="../media/image49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gif"/><Relationship Id="rId2" Type="http://schemas.openxmlformats.org/officeDocument/2006/relationships/image" Target="../media/image52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4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4.gi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gif"/><Relationship Id="rId4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gif"/><Relationship Id="rId4" Type="http://schemas.openxmlformats.org/officeDocument/2006/relationships/image" Target="../media/image1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gif"/><Relationship Id="rId5" Type="http://schemas.openxmlformats.org/officeDocument/2006/relationships/image" Target="../media/image16.emf"/><Relationship Id="rId4" Type="http://schemas.openxmlformats.org/officeDocument/2006/relationships/image" Target="../media/image1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gif"/><Relationship Id="rId5" Type="http://schemas.openxmlformats.org/officeDocument/2006/relationships/image" Target="../media/image21.emf"/><Relationship Id="rId4" Type="http://schemas.openxmlformats.org/officeDocument/2006/relationships/image" Target="../media/image20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gif"/><Relationship Id="rId5" Type="http://schemas.openxmlformats.org/officeDocument/2006/relationships/image" Target="../media/image26.emf"/><Relationship Id="rId4" Type="http://schemas.openxmlformats.org/officeDocument/2006/relationships/image" Target="../media/image2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2.gif"/><Relationship Id="rId5" Type="http://schemas.openxmlformats.org/officeDocument/2006/relationships/image" Target="../media/image31.emf"/><Relationship Id="rId4" Type="http://schemas.openxmlformats.org/officeDocument/2006/relationships/image" Target="../media/image30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7.gif"/><Relationship Id="rId5" Type="http://schemas.openxmlformats.org/officeDocument/2006/relationships/image" Target="../media/image36.emf"/><Relationship Id="rId4" Type="http://schemas.openxmlformats.org/officeDocument/2006/relationships/image" Target="../media/image3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25397" y="548680"/>
            <a:ext cx="6062828" cy="576064"/>
          </a:xfrm>
        </p:spPr>
        <p:txBody>
          <a:bodyPr>
            <a:normAutofit/>
          </a:bodyPr>
          <a:lstStyle/>
          <a:p>
            <a:pPr algn="l"/>
            <a:r>
              <a:rPr lang="de-DE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Vermischte Aufgaben zur </a:t>
            </a:r>
            <a:r>
              <a:rPr lang="de-DE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Wiederholung</a:t>
            </a:r>
            <a:endParaRPr lang="de-DE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485546" y="1340768"/>
            <a:ext cx="81189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Löse die Aufgaben sauber auf einem Blatt Papier oder im Schulheft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de-D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2793247" y="1987099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  nun  geht’s  los!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2576849"/>
            <a:ext cx="1657350" cy="181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292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50311" y="373349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</a:t>
            </a:r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563667" y="2708920"/>
            <a:ext cx="78488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563667" y="966067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  <a:latin typeface="Times New Roman"/>
                <a:ea typeface="Times New Roman"/>
              </a:rPr>
              <a:t>Wie könnte die </a:t>
            </a:r>
            <a:r>
              <a:rPr lang="de-DE" dirty="0" smtClean="0">
                <a:solidFill>
                  <a:srgbClr val="000000"/>
                </a:solidFill>
                <a:latin typeface="Times New Roman"/>
                <a:ea typeface="Times New Roman"/>
              </a:rPr>
              <a:t>Aufgabe </a:t>
            </a:r>
            <a:r>
              <a:rPr lang="de-DE" dirty="0">
                <a:solidFill>
                  <a:srgbClr val="000000"/>
                </a:solidFill>
                <a:latin typeface="Times New Roman"/>
                <a:ea typeface="Times New Roman"/>
              </a:rPr>
              <a:t>lauten? </a:t>
            </a:r>
            <a:endParaRPr lang="de-DE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r>
              <a:rPr lang="de-DE" dirty="0" smtClean="0">
                <a:solidFill>
                  <a:srgbClr val="000000"/>
                </a:solidFill>
                <a:latin typeface="Times New Roman"/>
                <a:ea typeface="Times New Roman"/>
              </a:rPr>
              <a:t>Führe </a:t>
            </a:r>
            <a:r>
              <a:rPr lang="de-DE" dirty="0">
                <a:solidFill>
                  <a:srgbClr val="000000"/>
                </a:solidFill>
                <a:latin typeface="Times New Roman"/>
                <a:ea typeface="Times New Roman"/>
              </a:rPr>
              <a:t>dann diese Aufgabe durch!</a:t>
            </a:r>
            <a:endParaRPr lang="de-DE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6" y="1700808"/>
            <a:ext cx="2232250" cy="683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hteck 10"/>
          <p:cNvSpPr/>
          <p:nvPr/>
        </p:nvSpPr>
        <p:spPr>
          <a:xfrm>
            <a:off x="563667" y="2924944"/>
            <a:ext cx="42167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rgbClr val="000000"/>
                </a:solidFill>
                <a:latin typeface="Times New Roman"/>
                <a:ea typeface="Times New Roman"/>
              </a:rPr>
              <a:t>Die </a:t>
            </a:r>
            <a:r>
              <a:rPr lang="de-DE" dirty="0">
                <a:solidFill>
                  <a:srgbClr val="000000"/>
                </a:solidFill>
                <a:latin typeface="Times New Roman"/>
                <a:ea typeface="Times New Roman"/>
              </a:rPr>
              <a:t>Aufgabe </a:t>
            </a:r>
            <a:r>
              <a:rPr lang="de-DE" dirty="0" smtClean="0">
                <a:solidFill>
                  <a:srgbClr val="000000"/>
                </a:solidFill>
                <a:latin typeface="Times New Roman"/>
                <a:ea typeface="Times New Roman"/>
              </a:rPr>
              <a:t>lautet:  Vereinfache den Term!</a:t>
            </a:r>
            <a:endParaRPr lang="de-DE" dirty="0">
              <a:solidFill>
                <a:srgbClr val="000000"/>
              </a:solidFill>
              <a:latin typeface="Times New Roman"/>
              <a:ea typeface="Times New Roman"/>
            </a:endParaRP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513" y="3429000"/>
            <a:ext cx="8312761" cy="738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920" y="4377874"/>
            <a:ext cx="4920548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4581128"/>
            <a:ext cx="205740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138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50311" y="373349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</a:t>
            </a:r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563667" y="2708920"/>
            <a:ext cx="78488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563667" y="966067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  <a:latin typeface="Times New Roman"/>
                <a:ea typeface="Times New Roman"/>
              </a:rPr>
              <a:t>Wie könnte die </a:t>
            </a:r>
            <a:r>
              <a:rPr lang="de-DE" dirty="0" smtClean="0">
                <a:solidFill>
                  <a:srgbClr val="000000"/>
                </a:solidFill>
                <a:latin typeface="Times New Roman"/>
                <a:ea typeface="Times New Roman"/>
              </a:rPr>
              <a:t>Aufgabe </a:t>
            </a:r>
            <a:r>
              <a:rPr lang="de-DE" dirty="0">
                <a:solidFill>
                  <a:srgbClr val="000000"/>
                </a:solidFill>
                <a:latin typeface="Times New Roman"/>
                <a:ea typeface="Times New Roman"/>
              </a:rPr>
              <a:t>lauten? </a:t>
            </a:r>
            <a:endParaRPr lang="de-DE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r>
              <a:rPr lang="de-DE" dirty="0" smtClean="0">
                <a:solidFill>
                  <a:srgbClr val="000000"/>
                </a:solidFill>
                <a:latin typeface="Times New Roman"/>
                <a:ea typeface="Times New Roman"/>
              </a:rPr>
              <a:t>Führe </a:t>
            </a:r>
            <a:r>
              <a:rPr lang="de-DE" dirty="0">
                <a:solidFill>
                  <a:srgbClr val="000000"/>
                </a:solidFill>
                <a:latin typeface="Times New Roman"/>
                <a:ea typeface="Times New Roman"/>
              </a:rPr>
              <a:t>dann diese Aufgabe durch!</a:t>
            </a:r>
            <a:endParaRPr lang="de-DE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00808"/>
            <a:ext cx="5218247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Rechteck 13"/>
          <p:cNvSpPr/>
          <p:nvPr/>
        </p:nvSpPr>
        <p:spPr>
          <a:xfrm>
            <a:off x="533902" y="2944318"/>
            <a:ext cx="42167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rgbClr val="000000"/>
                </a:solidFill>
                <a:latin typeface="Times New Roman"/>
                <a:ea typeface="Times New Roman"/>
              </a:rPr>
              <a:t>Die </a:t>
            </a:r>
            <a:r>
              <a:rPr lang="de-DE" dirty="0">
                <a:solidFill>
                  <a:srgbClr val="000000"/>
                </a:solidFill>
                <a:latin typeface="Times New Roman"/>
                <a:ea typeface="Times New Roman"/>
              </a:rPr>
              <a:t>Aufgabe </a:t>
            </a:r>
            <a:r>
              <a:rPr lang="de-DE" dirty="0" smtClean="0">
                <a:solidFill>
                  <a:srgbClr val="000000"/>
                </a:solidFill>
                <a:latin typeface="Times New Roman"/>
                <a:ea typeface="Times New Roman"/>
              </a:rPr>
              <a:t>lautet:  Vereinfache den Term!</a:t>
            </a:r>
            <a:endParaRPr lang="de-DE" dirty="0">
              <a:solidFill>
                <a:srgbClr val="000000"/>
              </a:solidFill>
              <a:latin typeface="Times New Roman"/>
              <a:ea typeface="Times New Roman"/>
            </a:endParaRPr>
          </a:p>
        </p:txBody>
      </p:sp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196" y="3417543"/>
            <a:ext cx="7946655" cy="718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7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902" y="4352225"/>
            <a:ext cx="7309630" cy="705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8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196" y="5301208"/>
            <a:ext cx="2989150" cy="697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966067"/>
            <a:ext cx="1428750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510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50311" y="373349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</a:t>
            </a:r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563667" y="2708920"/>
            <a:ext cx="78488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563667" y="966067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  <a:latin typeface="Times New Roman"/>
                <a:ea typeface="Times New Roman"/>
              </a:rPr>
              <a:t>Wie könnte die </a:t>
            </a:r>
            <a:r>
              <a:rPr lang="de-DE" dirty="0" smtClean="0">
                <a:solidFill>
                  <a:srgbClr val="000000"/>
                </a:solidFill>
                <a:latin typeface="Times New Roman"/>
                <a:ea typeface="Times New Roman"/>
              </a:rPr>
              <a:t>Aufgabe </a:t>
            </a:r>
            <a:r>
              <a:rPr lang="de-DE" dirty="0">
                <a:solidFill>
                  <a:srgbClr val="000000"/>
                </a:solidFill>
                <a:latin typeface="Times New Roman"/>
                <a:ea typeface="Times New Roman"/>
              </a:rPr>
              <a:t>lauten? </a:t>
            </a:r>
            <a:endParaRPr lang="de-DE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r>
              <a:rPr lang="de-DE" dirty="0" smtClean="0">
                <a:solidFill>
                  <a:srgbClr val="000000"/>
                </a:solidFill>
                <a:latin typeface="Times New Roman"/>
                <a:ea typeface="Times New Roman"/>
              </a:rPr>
              <a:t>Führe </a:t>
            </a:r>
            <a:r>
              <a:rPr lang="de-DE" dirty="0">
                <a:solidFill>
                  <a:srgbClr val="000000"/>
                </a:solidFill>
                <a:latin typeface="Times New Roman"/>
                <a:ea typeface="Times New Roman"/>
              </a:rPr>
              <a:t>dann diese Aufgabe durch!</a:t>
            </a:r>
            <a:endParaRPr lang="de-DE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7" y="1738682"/>
            <a:ext cx="2647353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feld 12"/>
          <p:cNvSpPr txBox="1"/>
          <p:nvPr/>
        </p:nvSpPr>
        <p:spPr>
          <a:xfrm>
            <a:off x="583284" y="2918681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  <a:latin typeface="Times New Roman"/>
                <a:ea typeface="Times New Roman"/>
              </a:rPr>
              <a:t>Die Aufgabe lautet:  Löse die Gleichung!</a:t>
            </a: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5" y="3460682"/>
            <a:ext cx="7920883" cy="760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6" y="4517553"/>
            <a:ext cx="7728974" cy="373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7" y="5212811"/>
            <a:ext cx="2023952" cy="376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954899"/>
            <a:ext cx="1238250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383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47664" y="836712"/>
            <a:ext cx="3168352" cy="576064"/>
          </a:xfrm>
        </p:spPr>
        <p:txBody>
          <a:bodyPr>
            <a:normAutofit/>
          </a:bodyPr>
          <a:lstStyle/>
          <a:p>
            <a:pPr algn="l"/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 ist geschafft!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3180794"/>
            <a:ext cx="1238250" cy="1238250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3429000"/>
            <a:ext cx="1238250" cy="952500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4889" y="1754179"/>
            <a:ext cx="1200150" cy="14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26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50311" y="373349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1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563667" y="2708920"/>
            <a:ext cx="78488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563667" y="966067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  <a:latin typeface="Times New Roman"/>
                <a:ea typeface="Times New Roman"/>
              </a:rPr>
              <a:t>Wie könnte die Aufgabe lauten? </a:t>
            </a:r>
            <a:endParaRPr lang="de-DE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r>
              <a:rPr lang="de-DE" dirty="0" smtClean="0">
                <a:solidFill>
                  <a:srgbClr val="000000"/>
                </a:solidFill>
                <a:latin typeface="Times New Roman"/>
                <a:ea typeface="Times New Roman"/>
              </a:rPr>
              <a:t>Führe </a:t>
            </a:r>
            <a:r>
              <a:rPr lang="de-DE" dirty="0">
                <a:solidFill>
                  <a:srgbClr val="000000"/>
                </a:solidFill>
                <a:latin typeface="Times New Roman"/>
                <a:ea typeface="Times New Roman"/>
              </a:rPr>
              <a:t>dann diese Aufgabe durch!</a:t>
            </a:r>
            <a:endParaRPr lang="de-DE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graphicFrame>
        <p:nvGraphicFramePr>
          <p:cNvPr id="13" name="Objek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9742674"/>
              </p:ext>
            </p:extLst>
          </p:nvPr>
        </p:nvGraphicFramePr>
        <p:xfrm>
          <a:off x="611561" y="1645514"/>
          <a:ext cx="1728192" cy="7839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Equation" r:id="rId3" imgW="927100" imgH="419100" progId="Equation.DSMT4">
                  <p:embed/>
                </p:oleObj>
              </mc:Choice>
              <mc:Fallback>
                <p:oleObj name="Equation" r:id="rId3" imgW="9271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1" y="1645514"/>
                        <a:ext cx="1728192" cy="78392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hteck 2"/>
          <p:cNvSpPr/>
          <p:nvPr/>
        </p:nvSpPr>
        <p:spPr>
          <a:xfrm>
            <a:off x="563667" y="2855390"/>
            <a:ext cx="42167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rgbClr val="000000"/>
                </a:solidFill>
                <a:latin typeface="Times New Roman"/>
                <a:ea typeface="Times New Roman"/>
              </a:rPr>
              <a:t>Die </a:t>
            </a:r>
            <a:r>
              <a:rPr lang="de-DE" dirty="0">
                <a:solidFill>
                  <a:srgbClr val="000000"/>
                </a:solidFill>
                <a:latin typeface="Times New Roman"/>
                <a:ea typeface="Times New Roman"/>
              </a:rPr>
              <a:t>Aufgabe </a:t>
            </a:r>
            <a:r>
              <a:rPr lang="de-DE" dirty="0" smtClean="0">
                <a:solidFill>
                  <a:srgbClr val="000000"/>
                </a:solidFill>
                <a:latin typeface="Times New Roman"/>
                <a:ea typeface="Times New Roman"/>
              </a:rPr>
              <a:t>lautet:  Vereinfache den Term!</a:t>
            </a:r>
            <a:endParaRPr lang="de-DE" dirty="0">
              <a:solidFill>
                <a:srgbClr val="000000"/>
              </a:solidFill>
              <a:latin typeface="Times New Roman"/>
              <a:ea typeface="Times New Roman"/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0300725"/>
              </p:ext>
            </p:extLst>
          </p:nvPr>
        </p:nvGraphicFramePr>
        <p:xfrm>
          <a:off x="563667" y="3429000"/>
          <a:ext cx="5160461" cy="8421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Equation" r:id="rId5" imgW="2743200" imgH="444500" progId="Equation.DSMT4">
                  <p:embed/>
                </p:oleObj>
              </mc:Choice>
              <mc:Fallback>
                <p:oleObj name="Equation" r:id="rId5" imgW="2743200" imgH="444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667" y="3429000"/>
                        <a:ext cx="5160461" cy="84215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Grafik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3967821"/>
            <a:ext cx="1428750" cy="18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421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50311" y="373349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</a:t>
            </a:r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563667" y="2708920"/>
            <a:ext cx="78488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563667" y="966067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  <a:latin typeface="Times New Roman"/>
                <a:ea typeface="Times New Roman"/>
              </a:rPr>
              <a:t>Wie könnte die Aufgabe lauten? </a:t>
            </a:r>
            <a:endParaRPr lang="de-DE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r>
              <a:rPr lang="de-DE" dirty="0" smtClean="0">
                <a:solidFill>
                  <a:srgbClr val="000000"/>
                </a:solidFill>
                <a:latin typeface="Times New Roman"/>
                <a:ea typeface="Times New Roman"/>
              </a:rPr>
              <a:t>Führe </a:t>
            </a:r>
            <a:r>
              <a:rPr lang="de-DE" dirty="0">
                <a:solidFill>
                  <a:srgbClr val="000000"/>
                </a:solidFill>
                <a:latin typeface="Times New Roman"/>
                <a:ea typeface="Times New Roman"/>
              </a:rPr>
              <a:t>dann diese Aufgabe durch!</a:t>
            </a:r>
            <a:endParaRPr lang="de-DE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6" y="1729611"/>
            <a:ext cx="2304257" cy="691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feld 13"/>
          <p:cNvSpPr txBox="1"/>
          <p:nvPr/>
        </p:nvSpPr>
        <p:spPr>
          <a:xfrm>
            <a:off x="583284" y="2918681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  <a:latin typeface="Times New Roman"/>
                <a:ea typeface="Times New Roman"/>
              </a:rPr>
              <a:t>Die Aufgabe lautet:  Löse die Gleichung!</a:t>
            </a: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807" y="3501008"/>
            <a:ext cx="4973313" cy="661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488" y="4509120"/>
            <a:ext cx="4914632" cy="431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4581128"/>
            <a:ext cx="1438275" cy="14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847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50311" y="373349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</a:t>
            </a:r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563667" y="2708920"/>
            <a:ext cx="78488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563667" y="966067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  <a:latin typeface="Times New Roman"/>
                <a:ea typeface="Times New Roman"/>
              </a:rPr>
              <a:t>Wie könnte die Aufgabe lauten? </a:t>
            </a:r>
            <a:endParaRPr lang="de-DE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r>
              <a:rPr lang="de-DE" dirty="0" smtClean="0">
                <a:solidFill>
                  <a:srgbClr val="000000"/>
                </a:solidFill>
                <a:latin typeface="Times New Roman"/>
                <a:ea typeface="Times New Roman"/>
              </a:rPr>
              <a:t>Führe </a:t>
            </a:r>
            <a:r>
              <a:rPr lang="de-DE" dirty="0">
                <a:solidFill>
                  <a:srgbClr val="000000"/>
                </a:solidFill>
                <a:latin typeface="Times New Roman"/>
                <a:ea typeface="Times New Roman"/>
              </a:rPr>
              <a:t>dann diese Aufgabe durch!</a:t>
            </a:r>
            <a:endParaRPr lang="de-DE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9" y="1803434"/>
            <a:ext cx="3024335" cy="428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Rechteck 13"/>
          <p:cNvSpPr/>
          <p:nvPr/>
        </p:nvSpPr>
        <p:spPr>
          <a:xfrm>
            <a:off x="572359" y="2996952"/>
            <a:ext cx="42167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rgbClr val="000000"/>
                </a:solidFill>
                <a:latin typeface="Times New Roman"/>
                <a:ea typeface="Times New Roman"/>
              </a:rPr>
              <a:t>Die </a:t>
            </a:r>
            <a:r>
              <a:rPr lang="de-DE" dirty="0">
                <a:solidFill>
                  <a:srgbClr val="000000"/>
                </a:solidFill>
                <a:latin typeface="Times New Roman"/>
                <a:ea typeface="Times New Roman"/>
              </a:rPr>
              <a:t>Aufgabe </a:t>
            </a:r>
            <a:r>
              <a:rPr lang="de-DE" dirty="0" smtClean="0">
                <a:solidFill>
                  <a:srgbClr val="000000"/>
                </a:solidFill>
                <a:latin typeface="Times New Roman"/>
                <a:ea typeface="Times New Roman"/>
              </a:rPr>
              <a:t>lautet:  Vereinfache den Term!</a:t>
            </a:r>
            <a:endParaRPr lang="de-DE" dirty="0">
              <a:solidFill>
                <a:srgbClr val="000000"/>
              </a:solidFill>
              <a:latin typeface="Times New Roman"/>
              <a:ea typeface="Times New Roman"/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869" y="3573016"/>
            <a:ext cx="4728266" cy="718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969" y="4653136"/>
            <a:ext cx="3447984" cy="74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4660923"/>
            <a:ext cx="1514475" cy="92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464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50311" y="373349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</a:t>
            </a:r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563667" y="2708920"/>
            <a:ext cx="78488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563666" y="966067"/>
            <a:ext cx="76807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  <a:latin typeface="Times New Roman"/>
                <a:ea typeface="Times New Roman"/>
              </a:rPr>
              <a:t>In einer Urne befinden sich 6 rote, 3 grüne und 1 blaue Kugel.</a:t>
            </a:r>
          </a:p>
          <a:p>
            <a:r>
              <a:rPr lang="de-DE" dirty="0" smtClean="0">
                <a:solidFill>
                  <a:srgbClr val="000000"/>
                </a:solidFill>
                <a:latin typeface="Times New Roman"/>
                <a:ea typeface="Times New Roman"/>
              </a:rPr>
              <a:t>Anna </a:t>
            </a:r>
            <a:r>
              <a:rPr lang="de-DE" dirty="0">
                <a:solidFill>
                  <a:srgbClr val="000000"/>
                </a:solidFill>
                <a:latin typeface="Times New Roman"/>
                <a:ea typeface="Times New Roman"/>
              </a:rPr>
              <a:t>zieht ohne Zurücklegen 3 Kugeln aus der Urne.</a:t>
            </a:r>
          </a:p>
          <a:p>
            <a:r>
              <a:rPr lang="de-DE" dirty="0" smtClean="0">
                <a:solidFill>
                  <a:srgbClr val="000000"/>
                </a:solidFill>
                <a:latin typeface="Times New Roman"/>
                <a:ea typeface="Times New Roman"/>
              </a:rPr>
              <a:t>Mit </a:t>
            </a:r>
            <a:r>
              <a:rPr lang="de-DE" dirty="0">
                <a:solidFill>
                  <a:srgbClr val="000000"/>
                </a:solidFill>
                <a:latin typeface="Times New Roman"/>
                <a:ea typeface="Times New Roman"/>
              </a:rPr>
              <a:t>welcher Wahrscheinlichkeit treten die folgenden Ereignisse ein</a:t>
            </a:r>
            <a:r>
              <a:rPr lang="de-DE" dirty="0" smtClean="0">
                <a:solidFill>
                  <a:srgbClr val="000000"/>
                </a:solidFill>
                <a:latin typeface="Times New Roman"/>
                <a:ea typeface="Times New Roman"/>
              </a:rPr>
              <a:t>?</a:t>
            </a:r>
            <a:br>
              <a:rPr lang="de-DE" dirty="0" smtClean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de-DE" sz="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de-DE" sz="600" dirty="0" smtClean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de-DE" dirty="0" smtClean="0">
                <a:solidFill>
                  <a:srgbClr val="000000"/>
                </a:solidFill>
                <a:latin typeface="Times New Roman"/>
                <a:ea typeface="Times New Roman"/>
              </a:rPr>
              <a:t>A </a:t>
            </a:r>
            <a:r>
              <a:rPr lang="de-DE" dirty="0">
                <a:solidFill>
                  <a:srgbClr val="000000"/>
                </a:solidFill>
                <a:latin typeface="Times New Roman"/>
                <a:ea typeface="Times New Roman"/>
              </a:rPr>
              <a:t>= „Keine rote Kugel“		B = „Genau eine rote Kugel“</a:t>
            </a:r>
          </a:p>
          <a:p>
            <a:r>
              <a:rPr lang="de-DE" dirty="0" smtClean="0">
                <a:solidFill>
                  <a:srgbClr val="000000"/>
                </a:solidFill>
                <a:latin typeface="Times New Roman"/>
                <a:ea typeface="Times New Roman"/>
              </a:rPr>
              <a:t>C </a:t>
            </a:r>
            <a:r>
              <a:rPr lang="de-DE" dirty="0">
                <a:solidFill>
                  <a:srgbClr val="000000"/>
                </a:solidFill>
                <a:latin typeface="Times New Roman"/>
                <a:ea typeface="Times New Roman"/>
              </a:rPr>
              <a:t>= „Drei rote Kugeln</a:t>
            </a:r>
            <a:r>
              <a:rPr lang="de-DE" dirty="0" smtClean="0">
                <a:solidFill>
                  <a:srgbClr val="000000"/>
                </a:solidFill>
                <a:latin typeface="Times New Roman"/>
                <a:ea typeface="Times New Roman"/>
              </a:rPr>
              <a:t>“</a:t>
            </a:r>
            <a:endParaRPr lang="de-DE" dirty="0">
              <a:solidFill>
                <a:srgbClr val="000000"/>
              </a:solidFill>
              <a:latin typeface="Times New Roman"/>
              <a:ea typeface="Times New Roman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96952"/>
            <a:ext cx="2304256" cy="42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hteck 2"/>
          <p:cNvSpPr/>
          <p:nvPr/>
        </p:nvSpPr>
        <p:spPr>
          <a:xfrm>
            <a:off x="2629630" y="2996952"/>
            <a:ext cx="63184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>
                <a:solidFill>
                  <a:srgbClr val="000000"/>
                </a:solidFill>
                <a:latin typeface="Times New Roman"/>
                <a:ea typeface="Times New Roman"/>
              </a:rPr>
              <a:t>und damit wird die Reihenfolge </a:t>
            </a:r>
            <a:r>
              <a:rPr lang="de-DE" dirty="0" smtClean="0">
                <a:solidFill>
                  <a:srgbClr val="000000"/>
                </a:solidFill>
                <a:latin typeface="Times New Roman"/>
                <a:ea typeface="Times New Roman"/>
              </a:rPr>
              <a:t>beim </a:t>
            </a:r>
            <a:r>
              <a:rPr lang="de-DE" dirty="0">
                <a:solidFill>
                  <a:srgbClr val="000000"/>
                </a:solidFill>
                <a:latin typeface="Times New Roman"/>
                <a:ea typeface="Times New Roman"/>
              </a:rPr>
              <a:t>Ziehen der Kugeln beachtet.</a:t>
            </a: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3664768"/>
            <a:ext cx="6696743" cy="612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122" y="4298408"/>
            <a:ext cx="8180334" cy="603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67" y="5013176"/>
            <a:ext cx="6735829" cy="610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9380" y="5229200"/>
            <a:ext cx="1143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532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50311" y="373349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</a:t>
            </a:r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563667" y="2708920"/>
            <a:ext cx="78488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563667" y="966067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  <a:latin typeface="Times New Roman"/>
                <a:ea typeface="Times New Roman"/>
              </a:rPr>
              <a:t>Wie könnte die Aufgabe lauten? </a:t>
            </a:r>
            <a:endParaRPr lang="de-DE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r>
              <a:rPr lang="de-DE" dirty="0" smtClean="0">
                <a:solidFill>
                  <a:srgbClr val="000000"/>
                </a:solidFill>
                <a:latin typeface="Times New Roman"/>
                <a:ea typeface="Times New Roman"/>
              </a:rPr>
              <a:t>Führe </a:t>
            </a:r>
            <a:r>
              <a:rPr lang="de-DE" dirty="0">
                <a:solidFill>
                  <a:srgbClr val="000000"/>
                </a:solidFill>
                <a:latin typeface="Times New Roman"/>
                <a:ea typeface="Times New Roman"/>
              </a:rPr>
              <a:t>dann diese Aufgabe durch!</a:t>
            </a:r>
            <a:endParaRPr lang="de-DE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9" y="1720170"/>
            <a:ext cx="2592287" cy="728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hteck 2"/>
          <p:cNvSpPr/>
          <p:nvPr/>
        </p:nvSpPr>
        <p:spPr>
          <a:xfrm>
            <a:off x="467544" y="2890697"/>
            <a:ext cx="65527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Aufgabe lautet:  Löse die Gleichung (in der Unbekannten a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)!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411" y="3429001"/>
            <a:ext cx="8028029" cy="643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668" y="4533298"/>
            <a:ext cx="6888652" cy="335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668" y="5187159"/>
            <a:ext cx="2496164" cy="330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5311603"/>
            <a:ext cx="1085850" cy="9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8849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50311" y="373349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</a:t>
            </a:r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563667" y="2708920"/>
            <a:ext cx="78488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563666" y="966067"/>
            <a:ext cx="717668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  <a:latin typeface="Times New Roman"/>
                <a:ea typeface="Times New Roman"/>
              </a:rPr>
              <a:t>Hans würfelt mit drei Würfeln</a:t>
            </a:r>
            <a:r>
              <a:rPr lang="de-DE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r>
              <a:rPr lang="de-DE" dirty="0" smtClean="0">
                <a:solidFill>
                  <a:srgbClr val="000000"/>
                </a:solidFill>
                <a:latin typeface="Times New Roman"/>
                <a:ea typeface="Times New Roman"/>
              </a:rPr>
              <a:t>Mit </a:t>
            </a:r>
            <a:r>
              <a:rPr lang="de-DE" dirty="0">
                <a:solidFill>
                  <a:srgbClr val="000000"/>
                </a:solidFill>
                <a:latin typeface="Times New Roman"/>
                <a:ea typeface="Times New Roman"/>
              </a:rPr>
              <a:t>welcher Wahrscheinlichkeit treten die folgenden Ereignisse ein?</a:t>
            </a:r>
          </a:p>
          <a:p>
            <a:r>
              <a:rPr lang="de-DE" dirty="0" smtClean="0">
                <a:solidFill>
                  <a:srgbClr val="000000"/>
                </a:solidFill>
                <a:latin typeface="Times New Roman"/>
                <a:ea typeface="Times New Roman"/>
              </a:rPr>
              <a:t>A </a:t>
            </a:r>
            <a:r>
              <a:rPr lang="de-DE" dirty="0">
                <a:solidFill>
                  <a:srgbClr val="000000"/>
                </a:solidFill>
                <a:latin typeface="Times New Roman"/>
                <a:ea typeface="Times New Roman"/>
              </a:rPr>
              <a:t>= „Keine 6“	</a:t>
            </a:r>
            <a:r>
              <a:rPr lang="de-DE" dirty="0" smtClean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de-DE" dirty="0" smtClean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de-DE" dirty="0" smtClean="0">
                <a:solidFill>
                  <a:srgbClr val="000000"/>
                </a:solidFill>
                <a:latin typeface="Times New Roman"/>
                <a:ea typeface="Times New Roman"/>
              </a:rPr>
              <a:t>B </a:t>
            </a:r>
            <a:r>
              <a:rPr lang="de-DE" dirty="0">
                <a:solidFill>
                  <a:srgbClr val="000000"/>
                </a:solidFill>
                <a:latin typeface="Times New Roman"/>
                <a:ea typeface="Times New Roman"/>
              </a:rPr>
              <a:t>= „Genau eine 6“	    </a:t>
            </a:r>
            <a:r>
              <a:rPr lang="de-DE" dirty="0" smtClean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de-DE" dirty="0" smtClean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de-DE" dirty="0" smtClean="0">
                <a:solidFill>
                  <a:srgbClr val="000000"/>
                </a:solidFill>
                <a:latin typeface="Times New Roman"/>
                <a:ea typeface="Times New Roman"/>
              </a:rPr>
              <a:t>C </a:t>
            </a:r>
            <a:r>
              <a:rPr lang="de-DE" dirty="0">
                <a:solidFill>
                  <a:srgbClr val="000000"/>
                </a:solidFill>
                <a:latin typeface="Times New Roman"/>
                <a:ea typeface="Times New Roman"/>
              </a:rPr>
              <a:t>= „Genau zweimal 6“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125" y="2924944"/>
            <a:ext cx="2095433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361" y="4339976"/>
            <a:ext cx="7560839" cy="673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588" y="5055355"/>
            <a:ext cx="7344817" cy="671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361" y="3621627"/>
            <a:ext cx="6899967" cy="6598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1196752"/>
            <a:ext cx="819150" cy="116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510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50311" y="373349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</a:t>
            </a:r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563667" y="2708920"/>
            <a:ext cx="78488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563667" y="966067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  <a:latin typeface="Times New Roman"/>
                <a:ea typeface="Times New Roman"/>
              </a:rPr>
              <a:t>Wie könnte die </a:t>
            </a:r>
            <a:r>
              <a:rPr lang="de-DE" dirty="0" smtClean="0">
                <a:solidFill>
                  <a:srgbClr val="000000"/>
                </a:solidFill>
                <a:latin typeface="Times New Roman"/>
                <a:ea typeface="Times New Roman"/>
              </a:rPr>
              <a:t>Aufgabe </a:t>
            </a:r>
            <a:r>
              <a:rPr lang="de-DE" dirty="0">
                <a:solidFill>
                  <a:srgbClr val="000000"/>
                </a:solidFill>
                <a:latin typeface="Times New Roman"/>
                <a:ea typeface="Times New Roman"/>
              </a:rPr>
              <a:t>lauten? </a:t>
            </a:r>
            <a:endParaRPr lang="de-DE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r>
              <a:rPr lang="de-DE" dirty="0" smtClean="0">
                <a:solidFill>
                  <a:srgbClr val="000000"/>
                </a:solidFill>
                <a:latin typeface="Times New Roman"/>
                <a:ea typeface="Times New Roman"/>
              </a:rPr>
              <a:t>Führe </a:t>
            </a:r>
            <a:r>
              <a:rPr lang="de-DE" dirty="0">
                <a:solidFill>
                  <a:srgbClr val="000000"/>
                </a:solidFill>
                <a:latin typeface="Times New Roman"/>
                <a:ea typeface="Times New Roman"/>
              </a:rPr>
              <a:t>dann diese Aufgabe durch!</a:t>
            </a:r>
            <a:endParaRPr lang="de-DE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32064"/>
            <a:ext cx="2807258" cy="808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feld 12"/>
          <p:cNvSpPr txBox="1"/>
          <p:nvPr/>
        </p:nvSpPr>
        <p:spPr>
          <a:xfrm>
            <a:off x="583284" y="2918681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  <a:latin typeface="Times New Roman"/>
                <a:ea typeface="Times New Roman"/>
              </a:rPr>
              <a:t>Die Aufgabe lautet:  Löse die Gleichung!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983" y="3447067"/>
            <a:ext cx="8208913" cy="691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566" y="4483939"/>
            <a:ext cx="7643773" cy="385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145" y="5219564"/>
            <a:ext cx="5528031" cy="369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583179"/>
            <a:ext cx="1590675" cy="185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255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50311" y="373349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</a:t>
            </a:r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563667" y="2708920"/>
            <a:ext cx="78488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563667" y="966067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  <a:latin typeface="Times New Roman"/>
                <a:ea typeface="Times New Roman"/>
              </a:rPr>
              <a:t>Wie könnte die </a:t>
            </a:r>
            <a:r>
              <a:rPr lang="de-DE" dirty="0" smtClean="0">
                <a:solidFill>
                  <a:srgbClr val="000000"/>
                </a:solidFill>
                <a:latin typeface="Times New Roman"/>
                <a:ea typeface="Times New Roman"/>
              </a:rPr>
              <a:t>Aufgabe </a:t>
            </a:r>
            <a:r>
              <a:rPr lang="de-DE" dirty="0">
                <a:solidFill>
                  <a:srgbClr val="000000"/>
                </a:solidFill>
                <a:latin typeface="Times New Roman"/>
                <a:ea typeface="Times New Roman"/>
              </a:rPr>
              <a:t>lauten? </a:t>
            </a:r>
            <a:endParaRPr lang="de-DE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r>
              <a:rPr lang="de-DE" dirty="0" smtClean="0">
                <a:solidFill>
                  <a:srgbClr val="000000"/>
                </a:solidFill>
                <a:latin typeface="Times New Roman"/>
                <a:ea typeface="Times New Roman"/>
              </a:rPr>
              <a:t>Führe </a:t>
            </a:r>
            <a:r>
              <a:rPr lang="de-DE" dirty="0">
                <a:solidFill>
                  <a:srgbClr val="000000"/>
                </a:solidFill>
                <a:latin typeface="Times New Roman"/>
                <a:ea typeface="Times New Roman"/>
              </a:rPr>
              <a:t>dann diese Aufgabe durch!</a:t>
            </a:r>
            <a:endParaRPr lang="de-DE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844824"/>
            <a:ext cx="3864430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echteck 12"/>
          <p:cNvSpPr/>
          <p:nvPr/>
        </p:nvSpPr>
        <p:spPr>
          <a:xfrm>
            <a:off x="563667" y="2924944"/>
            <a:ext cx="42167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rgbClr val="000000"/>
                </a:solidFill>
                <a:latin typeface="Times New Roman"/>
                <a:ea typeface="Times New Roman"/>
              </a:rPr>
              <a:t>Die </a:t>
            </a:r>
            <a:r>
              <a:rPr lang="de-DE" dirty="0">
                <a:solidFill>
                  <a:srgbClr val="000000"/>
                </a:solidFill>
                <a:latin typeface="Times New Roman"/>
                <a:ea typeface="Times New Roman"/>
              </a:rPr>
              <a:t>Aufgabe </a:t>
            </a:r>
            <a:r>
              <a:rPr lang="de-DE" dirty="0" smtClean="0">
                <a:solidFill>
                  <a:srgbClr val="000000"/>
                </a:solidFill>
                <a:latin typeface="Times New Roman"/>
                <a:ea typeface="Times New Roman"/>
              </a:rPr>
              <a:t>lautet:  Vereinfache den Term!</a:t>
            </a:r>
            <a:endParaRPr lang="de-DE" dirty="0">
              <a:solidFill>
                <a:srgbClr val="000000"/>
              </a:solidFill>
              <a:latin typeface="Times New Roman"/>
              <a:ea typeface="Times New Roman"/>
            </a:endParaRP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147" y="3429000"/>
            <a:ext cx="6210896" cy="721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88" y="4293095"/>
            <a:ext cx="5223663" cy="748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988" y="5301208"/>
            <a:ext cx="3600401" cy="750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5093062"/>
            <a:ext cx="142875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661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298</Words>
  <Application>Microsoft Office PowerPoint</Application>
  <PresentationFormat>Bildschirmpräsentation (4:3)</PresentationFormat>
  <Paragraphs>50</Paragraphs>
  <Slides>13</Slides>
  <Notes>0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5" baseType="lpstr">
      <vt:lpstr>Larissa</vt:lpstr>
      <vt:lpstr>MathType 6.0 Equation</vt:lpstr>
      <vt:lpstr>Vermischte Aufgaben zur Wiederholung</vt:lpstr>
      <vt:lpstr>Aufgabe 1</vt:lpstr>
      <vt:lpstr>Aufgabe 2</vt:lpstr>
      <vt:lpstr>Aufgabe 3</vt:lpstr>
      <vt:lpstr>Aufgabe 4</vt:lpstr>
      <vt:lpstr>Aufgabe 5</vt:lpstr>
      <vt:lpstr>Aufgabe 6</vt:lpstr>
      <vt:lpstr>Aufgabe 7</vt:lpstr>
      <vt:lpstr>Aufgabe 8</vt:lpstr>
      <vt:lpstr>Aufgabe 9</vt:lpstr>
      <vt:lpstr>Aufgabe 10</vt:lpstr>
      <vt:lpstr>Aufgabe 11</vt:lpstr>
      <vt:lpstr>Es ist geschafft!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Aufgaben zur Vorbereitung der 2. Mathe-Schulaufgabe</dc:title>
  <dc:creator>GRasch</dc:creator>
  <cp:lastModifiedBy>GRasch</cp:lastModifiedBy>
  <cp:revision>137</cp:revision>
  <dcterms:created xsi:type="dcterms:W3CDTF">2015-03-01T17:23:25Z</dcterms:created>
  <dcterms:modified xsi:type="dcterms:W3CDTF">2015-07-08T19:46:54Z</dcterms:modified>
</cp:coreProperties>
</file>