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76" r:id="rId6"/>
    <p:sldId id="277" r:id="rId7"/>
    <p:sldId id="279" r:id="rId8"/>
    <p:sldId id="278" r:id="rId9"/>
    <p:sldId id="280" r:id="rId10"/>
    <p:sldId id="281" r:id="rId11"/>
    <p:sldId id="275" r:id="rId12"/>
    <p:sldId id="272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24.04.2015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6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24.04.2015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5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24.04.2015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04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24.04.2015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24.04.2015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53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24.04.2015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9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24.04.2015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95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24.04.2015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61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24.04.2015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25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24.04.2015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0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24.04.2015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73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E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6072-E4BC-4DA5-B0A3-079E79D499DD}" type="datetimeFigureOut">
              <a:rPr lang="de-DE" smtClean="0"/>
              <a:t>24.04.2015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16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gif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gif"/><Relationship Id="rId5" Type="http://schemas.openxmlformats.org/officeDocument/2006/relationships/image" Target="../media/image45.emf"/><Relationship Id="rId4" Type="http://schemas.openxmlformats.org/officeDocument/2006/relationships/image" Target="../media/image4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gif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gi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gi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7" Type="http://schemas.openxmlformats.org/officeDocument/2006/relationships/image" Target="../media/image27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gi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emf"/><Relationship Id="rId5" Type="http://schemas.openxmlformats.org/officeDocument/2006/relationships/image" Target="../media/image31.emf"/><Relationship Id="rId4" Type="http://schemas.openxmlformats.org/officeDocument/2006/relationships/image" Target="../media/image3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6.gif"/><Relationship Id="rId4" Type="http://schemas.openxmlformats.org/officeDocument/2006/relationships/image" Target="../media/image3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6874532" cy="576064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Aufgaben zu Laplace-Wahrscheinlichkeiten</a:t>
            </a:r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85546" y="1340768"/>
            <a:ext cx="81189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Löse die Aufgaben sauber auf einem Blatt Papier oder im Schulheft.</a:t>
            </a:r>
            <a:b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 bei jeder Aufgabe zunächst die Ergebnismenge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und ihre Mächtigkeit  |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|  an.</a:t>
            </a:r>
            <a:b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Bestimme dann die Mächtigkeit des zu untersuchenden Ereignisses A </a:t>
            </a:r>
          </a:p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berechne schließlich die Wahrscheinlichkeit  P(A) = | A | :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793247" y="3056243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 nun  geht’s  los!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123" y="3734689"/>
            <a:ext cx="1543050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22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9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836712"/>
            <a:ext cx="841772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Paula würfelt beim „Mensch ärgere dich nicht“ dreimal hintereinander.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Mit welcher Wahrscheinlichkeit </a:t>
            </a:r>
          </a:p>
          <a:p>
            <a:r>
              <a:rPr lang="de-DE" sz="800" dirty="0" smtClean="0">
                <a:latin typeface="Times New Roman"/>
                <a:cs typeface="Times New Roman" panose="02020603050405020304" pitchFamily="18" charset="0"/>
              </a:rPr>
              <a:t/>
            </a:r>
            <a:br>
              <a:rPr lang="de-DE" sz="800" dirty="0" smtClean="0">
                <a:latin typeface="Times New Roman"/>
                <a:cs typeface="Times New Roman" panose="02020603050405020304" pitchFamily="18" charset="0"/>
              </a:rPr>
            </a:b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a)  hat Paula keine  „6“  gewürfelt (Ereignis A),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b)  hat Paula nur ungerade Augenzahlen gewürfelt (Ereignis B),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c)  hat Paula mindestens eine  „6“  gewürfelt (Ereignis C),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d)  hat Paula genau eine  „6“  gewürfelt (Ereignis D)?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539552" y="2780928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9" y="2924944"/>
            <a:ext cx="6002603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39" y="3529366"/>
            <a:ext cx="5598167" cy="50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61" y="4149080"/>
            <a:ext cx="6945669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5" y="4797152"/>
            <a:ext cx="6441623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212" y="5057440"/>
            <a:ext cx="1046204" cy="1204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84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10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836712"/>
            <a:ext cx="801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Bei einem Test mit 10 Aufgaben muss Peter jeweils genau eine richtige von 3 Antworten ankreuzen. Da Peter sich nicht vorbereitet hat, kreuzt er zufällig an.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Mit welcher Wahrscheinlichkeit beantwortet Peter</a:t>
            </a:r>
          </a:p>
          <a:p>
            <a:r>
              <a:rPr lang="de-DE" sz="800" dirty="0" smtClean="0">
                <a:latin typeface="Times New Roman"/>
                <a:cs typeface="Times New Roman" panose="02020603050405020304" pitchFamily="18" charset="0"/>
              </a:rPr>
              <a:t/>
            </a:r>
            <a:br>
              <a:rPr lang="de-DE" sz="800" dirty="0" smtClean="0">
                <a:latin typeface="Times New Roman"/>
                <a:cs typeface="Times New Roman" panose="02020603050405020304" pitchFamily="18" charset="0"/>
              </a:rPr>
            </a:b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a)  keine der Fragen richtig (Ereignis A),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b)  genau eine der Fragen richtig (Ereignis B),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c)  die beiden ersten Fragen richtig (Ereignis C),</a:t>
            </a:r>
            <a:br>
              <a:rPr lang="de-DE" sz="1600" dirty="0" smtClean="0">
                <a:latin typeface="Times New Roman"/>
                <a:cs typeface="Times New Roman" panose="02020603050405020304" pitchFamily="18" charset="0"/>
              </a:rPr>
            </a:b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d)  genau 4 Fragen richtig (Ereignis D für Experten) 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633383" y="2852936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3" y="2874545"/>
            <a:ext cx="6674921" cy="620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3" y="3526355"/>
            <a:ext cx="6912769" cy="633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44" y="4184587"/>
            <a:ext cx="6264698" cy="620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23" y="5085184"/>
            <a:ext cx="6926940" cy="143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77" y="4061456"/>
            <a:ext cx="89535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4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7664" y="836712"/>
            <a:ext cx="3168352" cy="576064"/>
          </a:xfrm>
        </p:spPr>
        <p:txBody>
          <a:bodyPr>
            <a:normAutofit/>
          </a:bodyPr>
          <a:lstStyle/>
          <a:p>
            <a:pPr algn="l"/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ist geschafft!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http://www.moin-monja.de/egypt/nilkreuzfahrt/links/end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492896"/>
            <a:ext cx="381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http://www.123gif.de/gifs/sprueche/sprueche-000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016" y="4653136"/>
            <a:ext cx="3676650" cy="124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571" y="548680"/>
            <a:ext cx="2384425" cy="179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1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949413"/>
            <a:ext cx="80150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/>
              </a:rPr>
              <a:t>In einer Lostrommel befinden sich 100 Lose.</a:t>
            </a:r>
          </a:p>
          <a:p>
            <a:r>
              <a:rPr lang="de-DE" dirty="0" smtClean="0">
                <a:latin typeface="Times New Roman"/>
              </a:rPr>
              <a:t>90 Lose sind Nieten, 8 Lose liefern einen Trostpreis und 2 Lose einen Hauptpreis.</a:t>
            </a:r>
          </a:p>
          <a:p>
            <a:r>
              <a:rPr lang="de-DE" dirty="0" smtClean="0">
                <a:latin typeface="Times New Roman"/>
              </a:rPr>
              <a:t>Peter zieht ein Los aus der Trommel.</a:t>
            </a:r>
          </a:p>
          <a:p>
            <a:r>
              <a:rPr lang="de-DE" dirty="0" smtClean="0">
                <a:latin typeface="Times New Roman"/>
              </a:rPr>
              <a:t>Mit welcher Wahrscheinlichkeit hat er 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eine Niete (Ereignis A),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einen Hauptpreis (Ereignis B),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keinen Trostpreis (Ereignis C)?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633383" y="3154079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3429998"/>
            <a:ext cx="5564131" cy="43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6" y="3968749"/>
            <a:ext cx="3384378" cy="227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684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2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836712"/>
            <a:ext cx="80150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In einer Lostrommel befinden sich 100 Lose.</a:t>
            </a:r>
          </a:p>
          <a:p>
            <a:r>
              <a:rPr lang="de-DE" sz="1600" dirty="0" smtClean="0">
                <a:latin typeface="Times New Roman"/>
              </a:rPr>
              <a:t>90 Lose sind Nieten, 8 Lose liefern einen Trostpreis und 2 Lose einen Hauptpreis.</a:t>
            </a:r>
          </a:p>
          <a:p>
            <a:r>
              <a:rPr lang="de-DE" sz="1600" dirty="0" smtClean="0">
                <a:latin typeface="Times New Roman"/>
              </a:rPr>
              <a:t>Paula zieht zwei Lose aus der Trommel.</a:t>
            </a:r>
          </a:p>
          <a:p>
            <a:r>
              <a:rPr lang="de-DE" sz="1600" dirty="0" smtClean="0">
                <a:latin typeface="Times New Roman"/>
              </a:rPr>
              <a:t>Mit welcher Wahrscheinlichkeit hat sie</a:t>
            </a:r>
          </a:p>
          <a:p>
            <a:pPr marL="342900" indent="-342900">
              <a:buAutoNum type="alphaLcParenR"/>
            </a:pP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zwei Nieten (Ereignis A),</a:t>
            </a:r>
          </a:p>
          <a:p>
            <a:pPr marL="342900" indent="-342900">
              <a:buAutoNum type="alphaLcParenR"/>
            </a:pP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nur genau eine Niete (Ereignis B),</a:t>
            </a:r>
          </a:p>
          <a:p>
            <a:pPr marL="342900" indent="-342900">
              <a:buAutoNum type="alphaLcParenR"/>
            </a:pPr>
            <a:r>
              <a:rPr lang="de-DE" sz="1600" dirty="0">
                <a:latin typeface="Times New Roman"/>
                <a:cs typeface="Times New Roman" panose="02020603050405020304" pitchFamily="18" charset="0"/>
              </a:rPr>
              <a:t>z</a:t>
            </a: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wei Trostpreise (Ereignis C)</a:t>
            </a:r>
          </a:p>
          <a:p>
            <a:pPr marL="342900" indent="-342900">
              <a:buAutoNum type="alphaLcParenR"/>
            </a:pP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Einen Trostpreis und einen Hauptpreis (Ereignis D)?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609852" y="306896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2" y="3212976"/>
            <a:ext cx="7562547" cy="62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52" y="3933056"/>
            <a:ext cx="7106969" cy="615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52" y="4725144"/>
            <a:ext cx="6537167" cy="66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52" y="5648181"/>
            <a:ext cx="7078956" cy="661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225" y="4743306"/>
            <a:ext cx="819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3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836712"/>
            <a:ext cx="80150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4 Mädchen und 4 Jungen sollen durch ein Losverfahren </a:t>
            </a:r>
            <a:r>
              <a:rPr lang="de-DE" sz="1600" dirty="0">
                <a:latin typeface="Times New Roman"/>
                <a:cs typeface="Times New Roman" panose="02020603050405020304" pitchFamily="18" charset="0"/>
              </a:rPr>
              <a:t>i</a:t>
            </a: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n einer Reihe aufgestellt werden.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Mit welcher Wahrscheinlichkeit </a:t>
            </a:r>
          </a:p>
          <a:p>
            <a:r>
              <a:rPr lang="de-DE" sz="800" dirty="0" smtClean="0">
                <a:latin typeface="Times New Roman"/>
                <a:cs typeface="Times New Roman" panose="02020603050405020304" pitchFamily="18" charset="0"/>
              </a:rPr>
              <a:t/>
            </a:r>
            <a:br>
              <a:rPr lang="de-DE" sz="800" dirty="0" smtClean="0">
                <a:latin typeface="Times New Roman"/>
                <a:cs typeface="Times New Roman" panose="02020603050405020304" pitchFamily="18" charset="0"/>
              </a:rPr>
            </a:b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a)  stehen die vier Mädchen vorne (Ereignis A),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b)  stehen zwei Mädchen am Anfang und zwei Mädchen am Ende der Reihe (Ereignis B),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c)  entsteht eine „bunte“ Reihe, d.h. Mädchen und Jungen wechseln sich ab (Ereignis C) 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492896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2" y="2815275"/>
            <a:ext cx="7409335" cy="635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05" y="3789040"/>
            <a:ext cx="7287147" cy="646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59" y="4725144"/>
            <a:ext cx="7818325" cy="685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330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4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836712"/>
            <a:ext cx="801501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Paula wirft zwei Würfel gleichzeitig.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Mit welcher Wahrscheinlichkeit erhält Paula</a:t>
            </a:r>
          </a:p>
          <a:p>
            <a:r>
              <a:rPr lang="de-DE" sz="800" dirty="0" smtClean="0">
                <a:latin typeface="Times New Roman"/>
                <a:cs typeface="Times New Roman" panose="02020603050405020304" pitchFamily="18" charset="0"/>
              </a:rPr>
              <a:t/>
            </a:r>
            <a:br>
              <a:rPr lang="de-DE" sz="800" dirty="0" smtClean="0">
                <a:latin typeface="Times New Roman"/>
                <a:cs typeface="Times New Roman" panose="02020603050405020304" pitchFamily="18" charset="0"/>
              </a:rPr>
            </a:b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a)  zwei gerade Ziffern (Ereignis A),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b)  keine  3  (Ereignis B),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c)  die Augensumme  6  (Ereignis C),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d)  zwei Ziffern, die sich genau um  2  unterscheiden (Ereignis D)?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1" y="2852936"/>
            <a:ext cx="5299519" cy="56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1" y="3573015"/>
            <a:ext cx="5486718" cy="550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70" y="5445224"/>
            <a:ext cx="5463859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54" y="4293096"/>
            <a:ext cx="536635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593" y="3153210"/>
            <a:ext cx="232410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95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5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836712"/>
            <a:ext cx="801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In einer Urne befinden sich  3 rote,  2 grüne und eine blaue Kugel.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Peter zieht nacheinander zwei Kugeln (ohne Zurücklegen) aus dieser Urne.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Mit welcher Wahrscheinlichkeit</a:t>
            </a:r>
          </a:p>
          <a:p>
            <a:r>
              <a:rPr lang="de-DE" sz="800" dirty="0" smtClean="0">
                <a:latin typeface="Times New Roman"/>
                <a:cs typeface="Times New Roman" panose="02020603050405020304" pitchFamily="18" charset="0"/>
              </a:rPr>
              <a:t/>
            </a:r>
            <a:br>
              <a:rPr lang="de-DE" sz="800" dirty="0" smtClean="0">
                <a:latin typeface="Times New Roman"/>
                <a:cs typeface="Times New Roman" panose="02020603050405020304" pitchFamily="18" charset="0"/>
              </a:rPr>
            </a:b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a)  ist die erste Kugel rot (Ereignis A),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b)  sind beide Kugeln rot (Ereignis B),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c)  ist eine Kugel rot und die andere grün (Ereignis C),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d)  haben die Kugeln unterschiedliche Farbe (Ereignis D)?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618770" y="2852936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70" y="2995793"/>
            <a:ext cx="4881567" cy="577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70" y="3587095"/>
            <a:ext cx="5897446" cy="555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70" y="4221088"/>
            <a:ext cx="6730043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69" y="5013175"/>
            <a:ext cx="7337607" cy="963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900" y="3293275"/>
            <a:ext cx="101917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09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836712"/>
            <a:ext cx="84177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In einer Urne befinden sich  3 rote,  2 grüne und eine blaue Kugel.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Paula zieht nacheinander zwei Kugeln, wobei sie die erste Kugel aber wieder in die Urne zurücklegt.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Mit welcher Wahrscheinlichkeit</a:t>
            </a:r>
          </a:p>
          <a:p>
            <a:r>
              <a:rPr lang="de-DE" sz="800" dirty="0" smtClean="0">
                <a:latin typeface="Times New Roman"/>
                <a:cs typeface="Times New Roman" panose="02020603050405020304" pitchFamily="18" charset="0"/>
              </a:rPr>
              <a:t/>
            </a:r>
            <a:br>
              <a:rPr lang="de-DE" sz="800" dirty="0" smtClean="0">
                <a:latin typeface="Times New Roman"/>
                <a:cs typeface="Times New Roman" panose="02020603050405020304" pitchFamily="18" charset="0"/>
              </a:rPr>
            </a:b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a)  sind beide Kugeln rot (Ereignis A),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b)  haben die beiden Kugeln die gleiche Farbe (Ereignis B),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c)  ist eine Kugel rot und die andere grün (Ereignis C),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d)  haben die Kugeln unterschiedliche Farbe (Ereignis D)?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539552" y="2868635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29" y="2987676"/>
            <a:ext cx="6095203" cy="57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59967"/>
            <a:ext cx="7714917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29" y="4221087"/>
            <a:ext cx="7175323" cy="568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29" y="5883927"/>
            <a:ext cx="680438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844" y="4941168"/>
            <a:ext cx="809625" cy="838200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29" y="4941168"/>
            <a:ext cx="6112825" cy="942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88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7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836712"/>
            <a:ext cx="84177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In einer Urne befinden sich  10 Kugeln mit den Ziffern  0, 1, 2, …, 9.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Peter zieht nacheinander drei Kugeln, wobei er die Kugel jeweils wieder in die Urne zurücklegt.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Mit welcher Wahrscheinlichkeit</a:t>
            </a:r>
          </a:p>
          <a:p>
            <a:r>
              <a:rPr lang="de-DE" sz="800" dirty="0" smtClean="0">
                <a:latin typeface="Times New Roman"/>
                <a:cs typeface="Times New Roman" panose="02020603050405020304" pitchFamily="18" charset="0"/>
              </a:rPr>
              <a:t/>
            </a:r>
            <a:br>
              <a:rPr lang="de-DE" sz="800" dirty="0" smtClean="0">
                <a:latin typeface="Times New Roman"/>
                <a:cs typeface="Times New Roman" panose="02020603050405020304" pitchFamily="18" charset="0"/>
              </a:rPr>
            </a:b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a)  zieht Peter dreimal die gleiche Ziffer (Ereignis A),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b)  zieht Peter nur gerade Ziffern (Ereignis B),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c)  zieht Peter drei unterschiedliche Ziffern (Ereignis C),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d)  </a:t>
            </a:r>
            <a:r>
              <a:rPr lang="de-DE" sz="1600" dirty="0">
                <a:latin typeface="Times New Roman"/>
                <a:cs typeface="Times New Roman" panose="02020603050405020304" pitchFamily="18" charset="0"/>
              </a:rPr>
              <a:t>s</a:t>
            </a: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ind genau zwei der gezogenen Ziffern gleich (Ereignis D für Experten)?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539552" y="2868635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33" y="2987676"/>
            <a:ext cx="5776759" cy="570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50" y="5162118"/>
            <a:ext cx="8472252" cy="1194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616338"/>
            <a:ext cx="685800" cy="75247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45" y="4485922"/>
            <a:ext cx="6095987" cy="553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45" y="3718311"/>
            <a:ext cx="5735947" cy="54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985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836712"/>
            <a:ext cx="84177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In einer Urne befinden sich  10 Kugeln mit den Ziffern  0, 1, 2, …, 9.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Paula zieht nacheinander (ohne Zurücklegen) drei Kugeln, mit denen sie dann eine möglichst große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Zahl bilden soll.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Mit welcher Wahrscheinlichkeit</a:t>
            </a:r>
          </a:p>
          <a:p>
            <a:r>
              <a:rPr lang="de-DE" sz="800" dirty="0" smtClean="0">
                <a:latin typeface="Times New Roman"/>
                <a:cs typeface="Times New Roman" panose="02020603050405020304" pitchFamily="18" charset="0"/>
              </a:rPr>
              <a:t/>
            </a:r>
            <a:br>
              <a:rPr lang="de-DE" sz="800" dirty="0" smtClean="0">
                <a:latin typeface="Times New Roman"/>
                <a:cs typeface="Times New Roman" panose="02020603050405020304" pitchFamily="18" charset="0"/>
              </a:rPr>
            </a:br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a)  kann Paula die Zahl 731 bilden (Ereignis A),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b)  zieht Paula nur ungerade Ziffern (Ereignis B),</a:t>
            </a:r>
          </a:p>
          <a:p>
            <a:r>
              <a:rPr lang="de-DE" sz="1600" dirty="0" smtClean="0">
                <a:latin typeface="Times New Roman"/>
                <a:cs typeface="Times New Roman" panose="02020603050405020304" pitchFamily="18" charset="0"/>
              </a:rPr>
              <a:t>c)  kann Paula nur Zahlen kleiner als 600 bilden (Ereignis C)?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539552" y="2996952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3225230"/>
            <a:ext cx="6768751" cy="56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69" y="4797152"/>
            <a:ext cx="7313877" cy="900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005064"/>
            <a:ext cx="7200799" cy="56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738" y="5517232"/>
            <a:ext cx="1019313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06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Bildschirmpräsentation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</vt:lpstr>
      <vt:lpstr>Aufgaben zu Laplace-Wahrscheinlichkeiten</vt:lpstr>
      <vt:lpstr>Aufgabe 1</vt:lpstr>
      <vt:lpstr>Aufgabe 2</vt:lpstr>
      <vt:lpstr>Aufgabe 3</vt:lpstr>
      <vt:lpstr>Aufgabe 4</vt:lpstr>
      <vt:lpstr>Aufgabe 5</vt:lpstr>
      <vt:lpstr>Aufgabe 6</vt:lpstr>
      <vt:lpstr>Aufgabe 7</vt:lpstr>
      <vt:lpstr>Aufgabe 8</vt:lpstr>
      <vt:lpstr>Aufgabe 9</vt:lpstr>
      <vt:lpstr>Aufgabe 10</vt:lpstr>
      <vt:lpstr>Es ist geschafft!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Aufgaben zur Vorbereitung der 2. Mathe-Schulaufgabe</dc:title>
  <dc:creator>GRasch</dc:creator>
  <cp:lastModifiedBy>GRasch</cp:lastModifiedBy>
  <cp:revision>92</cp:revision>
  <dcterms:created xsi:type="dcterms:W3CDTF">2015-03-01T17:23:25Z</dcterms:created>
  <dcterms:modified xsi:type="dcterms:W3CDTF">2015-04-24T15:13:43Z</dcterms:modified>
</cp:coreProperties>
</file>