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72" r:id="rId1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E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62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6072-E4BC-4DA5-B0A3-079E79D499DD}" type="datetimeFigureOut">
              <a:rPr lang="de-DE" smtClean="0"/>
              <a:t>26.03.2015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38651-F88F-474B-9F9C-0C5E5ACFF2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7660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6072-E4BC-4DA5-B0A3-079E79D499DD}" type="datetimeFigureOut">
              <a:rPr lang="de-DE" smtClean="0"/>
              <a:t>26.03.2015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38651-F88F-474B-9F9C-0C5E5ACFF2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950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6072-E4BC-4DA5-B0A3-079E79D499DD}" type="datetimeFigureOut">
              <a:rPr lang="de-DE" smtClean="0"/>
              <a:t>26.03.2015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38651-F88F-474B-9F9C-0C5E5ACFF2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7048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6072-E4BC-4DA5-B0A3-079E79D499DD}" type="datetimeFigureOut">
              <a:rPr lang="de-DE" smtClean="0"/>
              <a:t>26.03.2015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38651-F88F-474B-9F9C-0C5E5ACFF2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298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6072-E4BC-4DA5-B0A3-079E79D499DD}" type="datetimeFigureOut">
              <a:rPr lang="de-DE" smtClean="0"/>
              <a:t>26.03.2015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38651-F88F-474B-9F9C-0C5E5ACFF2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2537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6072-E4BC-4DA5-B0A3-079E79D499DD}" type="datetimeFigureOut">
              <a:rPr lang="de-DE" smtClean="0"/>
              <a:t>26.03.2015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38651-F88F-474B-9F9C-0C5E5ACFF2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1899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6072-E4BC-4DA5-B0A3-079E79D499DD}" type="datetimeFigureOut">
              <a:rPr lang="de-DE" smtClean="0"/>
              <a:t>26.03.2015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38651-F88F-474B-9F9C-0C5E5ACFF2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3956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6072-E4BC-4DA5-B0A3-079E79D499DD}" type="datetimeFigureOut">
              <a:rPr lang="de-DE" smtClean="0"/>
              <a:t>26.03.2015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38651-F88F-474B-9F9C-0C5E5ACFF2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7614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6072-E4BC-4DA5-B0A3-079E79D499DD}" type="datetimeFigureOut">
              <a:rPr lang="de-DE" smtClean="0"/>
              <a:t>26.03.2015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38651-F88F-474B-9F9C-0C5E5ACFF2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0250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6072-E4BC-4DA5-B0A3-079E79D499DD}" type="datetimeFigureOut">
              <a:rPr lang="de-DE" smtClean="0"/>
              <a:t>26.03.2015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38651-F88F-474B-9F9C-0C5E5ACFF2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102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6072-E4BC-4DA5-B0A3-079E79D499DD}" type="datetimeFigureOut">
              <a:rPr lang="de-DE" smtClean="0"/>
              <a:t>26.03.2015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38651-F88F-474B-9F9C-0C5E5ACFF2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1735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EB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226072-E4BC-4DA5-B0A3-079E79D499DD}" type="datetimeFigureOut">
              <a:rPr lang="de-DE" smtClean="0"/>
              <a:t>26.03.2015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838651-F88F-474B-9F9C-0C5E5ACFF2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4162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://www.123gif.de/natur/gif-natur-0062.gif.html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emf"/><Relationship Id="rId2" Type="http://schemas.openxmlformats.org/officeDocument/2006/relationships/image" Target="../media/image40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3.gif"/><Relationship Id="rId5" Type="http://schemas.openxmlformats.org/officeDocument/2006/relationships/hyperlink" Target="http://www.123gif.de/augen/gif-adler-0020.gif.html" TargetMode="External"/><Relationship Id="rId4" Type="http://schemas.openxmlformats.org/officeDocument/2006/relationships/image" Target="../media/image42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emf"/><Relationship Id="rId2" Type="http://schemas.openxmlformats.org/officeDocument/2006/relationships/image" Target="../media/image44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7.gif"/><Relationship Id="rId5" Type="http://schemas.openxmlformats.org/officeDocument/2006/relationships/hyperlink" Target="http://www.123gif.de/augen/gif-homepage-0002.gif.html" TargetMode="External"/><Relationship Id="rId4" Type="http://schemas.openxmlformats.org/officeDocument/2006/relationships/image" Target="../media/image46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gif"/><Relationship Id="rId2" Type="http://schemas.openxmlformats.org/officeDocument/2006/relationships/hyperlink" Target="http://www.123gif.de/osterhasen/gif-osterhasen-0239.gif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9.gif"/><Relationship Id="rId4" Type="http://schemas.openxmlformats.org/officeDocument/2006/relationships/hyperlink" Target="http://www.123gif.de/osterhasen/gif-osterhasen-0242.gif.html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3.emf"/><Relationship Id="rId7" Type="http://schemas.openxmlformats.org/officeDocument/2006/relationships/hyperlink" Target="http://www.123gif.de/ostereier/gif-osterhasen-0200.gif.html" TargetMode="External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gif"/><Relationship Id="rId5" Type="http://schemas.openxmlformats.org/officeDocument/2006/relationships/hyperlink" Target="http://www.123gif.de/clowns/gif-clowns-0063.gif.html" TargetMode="External"/><Relationship Id="rId4" Type="http://schemas.openxmlformats.org/officeDocument/2006/relationships/image" Target="../media/image10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7" Type="http://schemas.openxmlformats.org/officeDocument/2006/relationships/image" Target="../media/image16.gi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123gif.de/teufel/gif-teufel-0017.gif.html" TargetMode="External"/><Relationship Id="rId5" Type="http://schemas.openxmlformats.org/officeDocument/2006/relationships/image" Target="../media/image15.emf"/><Relationship Id="rId4" Type="http://schemas.openxmlformats.org/officeDocument/2006/relationships/image" Target="../media/image14.e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123gif.de/teufel/gif-teufel-0019.gif.html" TargetMode="External"/><Relationship Id="rId3" Type="http://schemas.openxmlformats.org/officeDocument/2006/relationships/image" Target="../media/image18.emf"/><Relationship Id="rId7" Type="http://schemas.openxmlformats.org/officeDocument/2006/relationships/image" Target="../media/image22.emf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emf"/><Relationship Id="rId5" Type="http://schemas.openxmlformats.org/officeDocument/2006/relationships/image" Target="../media/image20.emf"/><Relationship Id="rId4" Type="http://schemas.openxmlformats.org/officeDocument/2006/relationships/image" Target="../media/image19.emf"/><Relationship Id="rId9" Type="http://schemas.openxmlformats.org/officeDocument/2006/relationships/image" Target="../media/image23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7" Type="http://schemas.openxmlformats.org/officeDocument/2006/relationships/image" Target="../media/image28.gif"/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123gif.de/clowns/gif-ostereier-0116.gif.html" TargetMode="External"/><Relationship Id="rId5" Type="http://schemas.openxmlformats.org/officeDocument/2006/relationships/image" Target="../media/image27.emf"/><Relationship Id="rId4" Type="http://schemas.openxmlformats.org/officeDocument/2006/relationships/image" Target="../media/image26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emf"/><Relationship Id="rId7" Type="http://schemas.openxmlformats.org/officeDocument/2006/relationships/image" Target="../media/image33.emf"/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2.gif"/><Relationship Id="rId5" Type="http://schemas.openxmlformats.org/officeDocument/2006/relationships/hyperlink" Target="http://www.123gif.de/clowns/gif-clowns-0047.gif.html" TargetMode="External"/><Relationship Id="rId4" Type="http://schemas.openxmlformats.org/officeDocument/2006/relationships/image" Target="../media/image31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emf"/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6.gif"/><Relationship Id="rId4" Type="http://schemas.openxmlformats.org/officeDocument/2006/relationships/hyperlink" Target="http://www.123gif.de/augen/gif-computer-0080.gif.html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emf"/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9.gif"/><Relationship Id="rId4" Type="http://schemas.openxmlformats.org/officeDocument/2006/relationships/hyperlink" Target="http://www.123gif.de/hexen/gif-hexe-0098.gif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7788" y="548680"/>
            <a:ext cx="6874532" cy="576064"/>
          </a:xfrm>
        </p:spPr>
        <p:txBody>
          <a:bodyPr>
            <a:normAutofit/>
          </a:bodyPr>
          <a:lstStyle/>
          <a:p>
            <a:r>
              <a:rPr lang="de-DE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Aufgaben zur Kombinatorik</a:t>
            </a:r>
            <a:endParaRPr lang="de-DE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863588" y="1340768"/>
            <a:ext cx="720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Löse die Aufgaben sauber auf einem Blatt Papier oder im Schulheft.</a:t>
            </a:r>
          </a:p>
          <a:p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Für jede Aufgabe bekommst du bis zu 4 Minuten Zeit.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3023828" y="2502245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Und  nun  geht’s  los!</a:t>
            </a:r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6" name="Picture 2" descr="natur-0062.gif von 123gif.de Download &amp; Grußkartenversand">
            <a:hlinkClick r:id="rId2" tooltip="natur-0062.gif von 123gif.de Download &amp; Grußkartenversand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6011" y="3356992"/>
            <a:ext cx="1476375" cy="2124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2292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53290" y="316969"/>
            <a:ext cx="5326360" cy="576064"/>
          </a:xfrm>
        </p:spPr>
        <p:txBody>
          <a:bodyPr>
            <a:normAutofit/>
          </a:bodyPr>
          <a:lstStyle/>
          <a:p>
            <a:pPr algn="l"/>
            <a:r>
              <a:rPr lang="de-DE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Aufgabe </a:t>
            </a:r>
            <a:r>
              <a:rPr lang="de-DE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  </a:t>
            </a:r>
            <a:endParaRPr lang="de-D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323528" y="908720"/>
            <a:ext cx="86409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  <a:tabLst>
                <a:tab pos="165735" algn="l"/>
                <a:tab pos="345440" algn="l"/>
                <a:tab pos="525780" algn="l"/>
                <a:tab pos="705485" algn="l"/>
                <a:tab pos="885825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dirty="0" smtClean="0">
                <a:effectLst/>
                <a:latin typeface="Times New Roman"/>
                <a:ea typeface="Times New Roman"/>
              </a:rPr>
              <a:t>In einem Konferenzraum befinden sich 12 Sitzplätze.</a:t>
            </a:r>
          </a:p>
          <a:p>
            <a:pPr>
              <a:spcAft>
                <a:spcPts val="0"/>
              </a:spcAft>
              <a:tabLst>
                <a:tab pos="165735" algn="l"/>
                <a:tab pos="345440" algn="l"/>
                <a:tab pos="525780" algn="l"/>
                <a:tab pos="705485" algn="l"/>
                <a:tab pos="885825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dirty="0" smtClean="0">
                <a:latin typeface="Times New Roman"/>
                <a:ea typeface="Times New Roman"/>
              </a:rPr>
              <a:t>Auf wie viele unterschiedliche Arten können die Konferenzteilnehmer Platz nehmen,</a:t>
            </a:r>
            <a:r>
              <a:rPr lang="de-DE" dirty="0">
                <a:latin typeface="Times New Roman"/>
                <a:ea typeface="Times New Roman"/>
              </a:rPr>
              <a:t> </a:t>
            </a:r>
            <a:r>
              <a:rPr lang="de-DE" dirty="0" smtClean="0">
                <a:latin typeface="Times New Roman"/>
                <a:ea typeface="Times New Roman"/>
              </a:rPr>
              <a:t>wenn</a:t>
            </a:r>
          </a:p>
          <a:p>
            <a:pPr marL="342900" indent="-342900">
              <a:spcAft>
                <a:spcPts val="0"/>
              </a:spcAft>
              <a:buAutoNum type="alphaLcParenR"/>
              <a:tabLst>
                <a:tab pos="165735" algn="l"/>
                <a:tab pos="345440" algn="l"/>
                <a:tab pos="525780" algn="l"/>
                <a:tab pos="705485" algn="l"/>
                <a:tab pos="885825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dirty="0" smtClean="0">
                <a:latin typeface="Times New Roman"/>
                <a:ea typeface="Times New Roman"/>
              </a:rPr>
              <a:t>12 Personen teilnehmen,</a:t>
            </a:r>
          </a:p>
          <a:p>
            <a:pPr marL="342900" indent="-342900">
              <a:spcAft>
                <a:spcPts val="0"/>
              </a:spcAft>
              <a:buAutoNum type="alphaLcParenR"/>
              <a:tabLst>
                <a:tab pos="165735" algn="l"/>
                <a:tab pos="345440" algn="l"/>
                <a:tab pos="525780" algn="l"/>
                <a:tab pos="705485" algn="l"/>
                <a:tab pos="885825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dirty="0" smtClean="0">
                <a:latin typeface="Times New Roman"/>
                <a:ea typeface="Times New Roman"/>
              </a:rPr>
              <a:t>  8 Personen teilnehmen,</a:t>
            </a:r>
          </a:p>
          <a:p>
            <a:pPr marL="342900" indent="-342900">
              <a:spcAft>
                <a:spcPts val="0"/>
              </a:spcAft>
              <a:buAutoNum type="alphaLcParenR"/>
              <a:tabLst>
                <a:tab pos="165735" algn="l"/>
                <a:tab pos="345440" algn="l"/>
                <a:tab pos="525780" algn="l"/>
                <a:tab pos="705485" algn="l"/>
                <a:tab pos="885825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dirty="0">
                <a:latin typeface="Times New Roman"/>
                <a:ea typeface="Times New Roman"/>
              </a:rPr>
              <a:t> </a:t>
            </a:r>
            <a:r>
              <a:rPr lang="de-DE" dirty="0" smtClean="0">
                <a:latin typeface="Times New Roman"/>
                <a:ea typeface="Times New Roman"/>
              </a:rPr>
              <a:t> 8 Personen teilnehmen, aber die 6 vorderen Plätze auf jeden Fall besetzt werden?</a:t>
            </a:r>
          </a:p>
        </p:txBody>
      </p:sp>
      <p:cxnSp>
        <p:nvCxnSpPr>
          <p:cNvPr id="6" name="Gerade Verbindung 5"/>
          <p:cNvCxnSpPr/>
          <p:nvPr/>
        </p:nvCxnSpPr>
        <p:spPr>
          <a:xfrm>
            <a:off x="395536" y="2564904"/>
            <a:ext cx="8424936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959" y="2987049"/>
            <a:ext cx="4824536" cy="3398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312" y="3717032"/>
            <a:ext cx="6840760" cy="741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959" y="4653136"/>
            <a:ext cx="6696743" cy="7797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0" name="Picture 8" descr="adler-0020.gif von 123gif.de Download &amp; Grußkartenversand">
            <a:hlinkClick r:id="rId5" tooltip="adler-0020.gif von 123gif.de Download &amp; Grußkartenversand"/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6702" y="4293096"/>
            <a:ext cx="1786333" cy="1956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4786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5326360" cy="576064"/>
          </a:xfrm>
        </p:spPr>
        <p:txBody>
          <a:bodyPr>
            <a:normAutofit/>
          </a:bodyPr>
          <a:lstStyle/>
          <a:p>
            <a:pPr algn="l"/>
            <a:r>
              <a:rPr lang="de-DE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Aufgabe </a:t>
            </a:r>
            <a:r>
              <a:rPr lang="de-DE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de-D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638200" y="908720"/>
            <a:ext cx="828092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  <a:tabLst>
                <a:tab pos="180340" algn="l"/>
                <a:tab pos="540385" algn="l"/>
                <a:tab pos="900430" algn="l"/>
              </a:tabLst>
            </a:pPr>
            <a:r>
              <a:rPr lang="de-DE" dirty="0" smtClean="0">
                <a:latin typeface="Times New Roman"/>
                <a:ea typeface="SimSun"/>
              </a:rPr>
              <a:t>Peter spielt gerne „Schafkopf“.</a:t>
            </a:r>
          </a:p>
          <a:p>
            <a:pPr>
              <a:spcAft>
                <a:spcPts val="0"/>
              </a:spcAft>
              <a:tabLst>
                <a:tab pos="180340" algn="l"/>
                <a:tab pos="540385" algn="l"/>
                <a:tab pos="900430" algn="l"/>
              </a:tabLst>
            </a:pPr>
            <a:r>
              <a:rPr lang="de-DE" dirty="0" smtClean="0">
                <a:latin typeface="Times New Roman"/>
                <a:ea typeface="SimSun"/>
              </a:rPr>
              <a:t>Er bekommt  8  der  32  in Bayern gut bekannten Karten.</a:t>
            </a:r>
          </a:p>
          <a:p>
            <a:pPr>
              <a:spcAft>
                <a:spcPts val="0"/>
              </a:spcAft>
              <a:tabLst>
                <a:tab pos="180340" algn="l"/>
                <a:tab pos="540385" algn="l"/>
                <a:tab pos="900430" algn="l"/>
              </a:tabLst>
            </a:pPr>
            <a:r>
              <a:rPr lang="de-DE" dirty="0" smtClean="0">
                <a:latin typeface="Times New Roman"/>
                <a:ea typeface="SimSun"/>
              </a:rPr>
              <a:t>Mit welcher Wahrscheinlichkeit bekommt er</a:t>
            </a:r>
          </a:p>
          <a:p>
            <a:pPr marL="342900" indent="-342900">
              <a:spcAft>
                <a:spcPts val="0"/>
              </a:spcAft>
              <a:buAutoNum type="alphaLcParenR"/>
              <a:tabLst>
                <a:tab pos="180340" algn="l"/>
                <a:tab pos="540385" algn="l"/>
                <a:tab pos="900430" algn="l"/>
              </a:tabLst>
            </a:pPr>
            <a:r>
              <a:rPr lang="de-DE" dirty="0" smtClean="0">
                <a:latin typeface="Times New Roman"/>
                <a:ea typeface="SimSun"/>
              </a:rPr>
              <a:t>die  4  Ober,</a:t>
            </a:r>
          </a:p>
          <a:p>
            <a:pPr marL="342900" indent="-342900">
              <a:spcAft>
                <a:spcPts val="0"/>
              </a:spcAft>
              <a:buAutoNum type="alphaLcParenR"/>
              <a:tabLst>
                <a:tab pos="180340" algn="l"/>
                <a:tab pos="540385" algn="l"/>
                <a:tab pos="900430" algn="l"/>
              </a:tabLst>
            </a:pPr>
            <a:r>
              <a:rPr lang="de-DE" dirty="0" smtClean="0">
                <a:latin typeface="Times New Roman"/>
                <a:ea typeface="SimSun"/>
              </a:rPr>
              <a:t>weder Ober noch Unter,</a:t>
            </a:r>
          </a:p>
          <a:p>
            <a:pPr marL="342900" indent="-342900">
              <a:spcAft>
                <a:spcPts val="0"/>
              </a:spcAft>
              <a:buAutoNum type="alphaLcParenR"/>
              <a:tabLst>
                <a:tab pos="180340" algn="l"/>
                <a:tab pos="540385" algn="l"/>
                <a:tab pos="900430" algn="l"/>
              </a:tabLst>
            </a:pPr>
            <a:r>
              <a:rPr lang="de-DE" dirty="0" smtClean="0">
                <a:latin typeface="Times New Roman"/>
                <a:ea typeface="SimSun"/>
              </a:rPr>
              <a:t>die  4  Unter, keinen Ober aber zusätzlich nur Herzkarten?</a:t>
            </a:r>
            <a:endParaRPr lang="de-DE" dirty="0" smtClean="0">
              <a:latin typeface="Times New Roman"/>
              <a:ea typeface="SimSun"/>
            </a:endParaRPr>
          </a:p>
        </p:txBody>
      </p:sp>
      <p:cxnSp>
        <p:nvCxnSpPr>
          <p:cNvPr id="6" name="Gerade Verbindung 5"/>
          <p:cNvCxnSpPr/>
          <p:nvPr/>
        </p:nvCxnSpPr>
        <p:spPr>
          <a:xfrm>
            <a:off x="570338" y="2780928"/>
            <a:ext cx="7887485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171" y="3033966"/>
            <a:ext cx="5557402" cy="683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171" y="3946156"/>
            <a:ext cx="6533365" cy="7069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338" y="4941168"/>
            <a:ext cx="8227229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4" name="Picture 8" descr="homepage-0002.gif von 123gif.de Download &amp; Grußkartenversand">
            <a:hlinkClick r:id="rId5" tooltip="homepage-0002.gif von 123gif.de Download &amp; Grußkartenversand"/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3383656"/>
            <a:ext cx="1190625" cy="666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3801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47664" y="836712"/>
            <a:ext cx="3168352" cy="576064"/>
          </a:xfrm>
        </p:spPr>
        <p:txBody>
          <a:bodyPr>
            <a:normAutofit/>
          </a:bodyPr>
          <a:lstStyle/>
          <a:p>
            <a:pPr algn="l"/>
            <a:r>
              <a:rPr lang="de-DE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Schöne Osterferien!</a:t>
            </a:r>
            <a:endParaRPr lang="de-D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 descr="osterhasen-0239.gif von 123gif.de Download &amp; Grußkartenversand">
            <a:hlinkClick r:id="rId2" tooltip="osterhasen-0239.gif von 123gif.de Download &amp; Grußkartenversand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1785444"/>
            <a:ext cx="2857500" cy="2800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Osterhasen von 123gif.de">
            <a:hlinkClick r:id="rId4" tooltip="Osterhasen von 123gif.de"/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564904"/>
            <a:ext cx="1095375" cy="2000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526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91152" y="404664"/>
            <a:ext cx="5326360" cy="576064"/>
          </a:xfrm>
        </p:spPr>
        <p:txBody>
          <a:bodyPr>
            <a:normAutofit/>
          </a:bodyPr>
          <a:lstStyle/>
          <a:p>
            <a:pPr algn="l"/>
            <a:r>
              <a:rPr lang="de-DE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Aufgabe 1</a:t>
            </a:r>
            <a:endParaRPr lang="de-D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827584" y="1034667"/>
            <a:ext cx="760867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Times New Roman"/>
              </a:rPr>
              <a:t>Die zehn Ziffern  0 bis 9  sollen so angeordnet werden, dass</a:t>
            </a:r>
          </a:p>
          <a:p>
            <a:pPr marL="342900" indent="-342900">
              <a:buAutoNum type="alphaLcParenR"/>
            </a:pPr>
            <a:r>
              <a:rPr lang="de-DE" dirty="0" smtClean="0">
                <a:latin typeface="Times New Roman"/>
                <a:cs typeface="Times New Roman" panose="02020603050405020304" pitchFamily="18" charset="0"/>
              </a:rPr>
              <a:t>keinerlei Einschränkungen gelten sollen,</a:t>
            </a:r>
          </a:p>
          <a:p>
            <a:pPr marL="342900" indent="-342900">
              <a:buAutoNum type="alphaLcParenR"/>
            </a:pPr>
            <a:r>
              <a:rPr lang="de-DE" dirty="0" smtClean="0">
                <a:latin typeface="Times New Roman"/>
                <a:cs typeface="Times New Roman" panose="02020603050405020304" pitchFamily="18" charset="0"/>
              </a:rPr>
              <a:t>zuerst alle ungeraden und dann alle geraden Ziffern kommen,</a:t>
            </a:r>
          </a:p>
          <a:p>
            <a:pPr marL="342900" indent="-342900">
              <a:buAutoNum type="alphaLcParenR"/>
            </a:pPr>
            <a:r>
              <a:rPr lang="de-DE" dirty="0" smtClean="0">
                <a:latin typeface="Times New Roman"/>
                <a:cs typeface="Times New Roman" panose="02020603050405020304" pitchFamily="18" charset="0"/>
              </a:rPr>
              <a:t>sich ungerade und gerade Zahlen jeweils abwechseln,</a:t>
            </a:r>
          </a:p>
          <a:p>
            <a:pPr marL="342900" indent="-342900">
              <a:buAutoNum type="alphaLcParenR"/>
            </a:pPr>
            <a:r>
              <a:rPr lang="de-DE" dirty="0" smtClean="0">
                <a:latin typeface="Times New Roman"/>
                <a:cs typeface="Times New Roman" panose="02020603050405020304" pitchFamily="18" charset="0"/>
              </a:rPr>
              <a:t>die 0 nicht am Anfang oder Ende der Reihe steht,</a:t>
            </a:r>
          </a:p>
          <a:p>
            <a:pPr marL="342900" indent="-342900">
              <a:buAutoNum type="alphaLcParenR"/>
            </a:pPr>
            <a:r>
              <a:rPr lang="de-DE" dirty="0" smtClean="0">
                <a:latin typeface="Times New Roman"/>
                <a:cs typeface="Times New Roman" panose="02020603050405020304" pitchFamily="18" charset="0"/>
              </a:rPr>
              <a:t>die Primzahlen genau in der Mitte der Reihe stehen.</a:t>
            </a:r>
          </a:p>
        </p:txBody>
      </p:sp>
      <p:cxnSp>
        <p:nvCxnSpPr>
          <p:cNvPr id="6" name="Gerade Verbindung 5"/>
          <p:cNvCxnSpPr/>
          <p:nvPr/>
        </p:nvCxnSpPr>
        <p:spPr>
          <a:xfrm>
            <a:off x="827584" y="2980738"/>
            <a:ext cx="7848872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284984"/>
            <a:ext cx="3600400" cy="331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237" y="3789040"/>
            <a:ext cx="3046689" cy="3293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238" y="4336943"/>
            <a:ext cx="3852428" cy="3443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868332"/>
            <a:ext cx="3780421" cy="355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5365184"/>
            <a:ext cx="5319416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2" name="Picture 4" descr="osterhasen-0200.gif von 123gif.de Download &amp; Grußkartenversand">
            <a:hlinkClick r:id="rId7" tooltip="osterhasen-0200.gif von 123gif.de Download &amp; Grußkartenversand"/>
          </p:cNvPr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1094" y="3125547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6847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404664"/>
            <a:ext cx="5326360" cy="576064"/>
          </a:xfrm>
        </p:spPr>
        <p:txBody>
          <a:bodyPr>
            <a:normAutofit/>
          </a:bodyPr>
          <a:lstStyle/>
          <a:p>
            <a:pPr algn="l"/>
            <a:r>
              <a:rPr lang="de-DE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Aufgabe 2</a:t>
            </a:r>
            <a:endParaRPr lang="de-D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707746" y="1034667"/>
            <a:ext cx="760867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  <a:tabLst>
                <a:tab pos="165735" algn="l"/>
                <a:tab pos="345440" algn="l"/>
                <a:tab pos="525780" algn="l"/>
                <a:tab pos="705485" algn="l"/>
                <a:tab pos="885825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dirty="0" smtClean="0">
                <a:effectLst/>
                <a:latin typeface="Times New Roman"/>
                <a:ea typeface="Times New Roman"/>
              </a:rPr>
              <a:t>Wie viele (auch sinnlose) Worte mit 5 Buchstaben kann man mit den 6 Buchstaben  a, e, i, n, s und t  schreiben, wenn</a:t>
            </a:r>
          </a:p>
          <a:p>
            <a:pPr marL="342900" indent="-342900">
              <a:buFontTx/>
              <a:buAutoNum type="alphaLcParenR"/>
              <a:tabLst>
                <a:tab pos="165735" algn="l"/>
                <a:tab pos="345440" algn="l"/>
                <a:tab pos="525780" algn="l"/>
                <a:tab pos="705485" algn="l"/>
                <a:tab pos="885825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dirty="0" smtClean="0">
                <a:latin typeface="Times New Roman"/>
                <a:ea typeface="Times New Roman"/>
              </a:rPr>
              <a:t>jeder </a:t>
            </a:r>
            <a:r>
              <a:rPr lang="de-DE" dirty="0">
                <a:latin typeface="Times New Roman"/>
                <a:ea typeface="Times New Roman"/>
              </a:rPr>
              <a:t>Buchstabe beliebig oft auftreten </a:t>
            </a:r>
            <a:r>
              <a:rPr lang="de-DE" dirty="0" smtClean="0">
                <a:latin typeface="Times New Roman"/>
                <a:ea typeface="Times New Roman"/>
              </a:rPr>
              <a:t>darf,</a:t>
            </a:r>
            <a:endParaRPr lang="de-DE" dirty="0">
              <a:latin typeface="Times New Roman"/>
              <a:ea typeface="Times New Roman"/>
            </a:endParaRPr>
          </a:p>
          <a:p>
            <a:pPr marL="342900" indent="-342900">
              <a:spcAft>
                <a:spcPts val="0"/>
              </a:spcAft>
              <a:buAutoNum type="alphaLcParenR"/>
              <a:tabLst>
                <a:tab pos="165735" algn="l"/>
                <a:tab pos="345440" algn="l"/>
                <a:tab pos="525780" algn="l"/>
                <a:tab pos="705485" algn="l"/>
                <a:tab pos="885825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dirty="0">
                <a:latin typeface="Times New Roman"/>
                <a:ea typeface="Times New Roman"/>
              </a:rPr>
              <a:t>j</a:t>
            </a:r>
            <a:r>
              <a:rPr lang="de-DE" dirty="0" smtClean="0">
                <a:latin typeface="Times New Roman"/>
                <a:ea typeface="Times New Roman"/>
              </a:rPr>
              <a:t>eder Buchstabe höchstens einmal auftreten darf,</a:t>
            </a:r>
          </a:p>
          <a:p>
            <a:pPr marL="342900" indent="-342900">
              <a:spcAft>
                <a:spcPts val="0"/>
              </a:spcAft>
              <a:buAutoNum type="alphaLcParenR"/>
              <a:tabLst>
                <a:tab pos="165735" algn="l"/>
                <a:tab pos="345440" algn="l"/>
                <a:tab pos="525780" algn="l"/>
                <a:tab pos="705485" algn="l"/>
                <a:tab pos="885825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dirty="0" smtClean="0">
                <a:latin typeface="Times New Roman"/>
                <a:ea typeface="Times New Roman"/>
              </a:rPr>
              <a:t>jeder Buchstabe nur einmal auftreten darf, aber alle Vokale vorkommen müssen.</a:t>
            </a:r>
          </a:p>
        </p:txBody>
      </p:sp>
      <p:cxnSp>
        <p:nvCxnSpPr>
          <p:cNvPr id="6" name="Gerade Verbindung 5"/>
          <p:cNvCxnSpPr/>
          <p:nvPr/>
        </p:nvCxnSpPr>
        <p:spPr>
          <a:xfrm>
            <a:off x="611560" y="2996952"/>
            <a:ext cx="7848872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887" y="3284659"/>
            <a:ext cx="1697510" cy="412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497" y="4797152"/>
            <a:ext cx="6768753" cy="744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3" y="3913778"/>
            <a:ext cx="7016220" cy="792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6" name="Picture 4" descr="clowns-0063.gif von 123gif.de Download &amp; Grußkartenversand">
            <a:hlinkClick r:id="rId5" tooltip="clowns-0063.gif von 123gif.de Download &amp; Grußkartenversand"/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3743" y="5301208"/>
            <a:ext cx="1080120" cy="1215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1886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404664"/>
            <a:ext cx="5326360" cy="576064"/>
          </a:xfrm>
        </p:spPr>
        <p:txBody>
          <a:bodyPr>
            <a:normAutofit/>
          </a:bodyPr>
          <a:lstStyle/>
          <a:p>
            <a:pPr algn="l"/>
            <a:r>
              <a:rPr lang="de-DE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Aufgabe 3</a:t>
            </a:r>
            <a:endParaRPr lang="de-D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707746" y="1034667"/>
            <a:ext cx="760867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  <a:tabLst>
                <a:tab pos="165735" algn="l"/>
                <a:tab pos="345440" algn="l"/>
                <a:tab pos="525780" algn="l"/>
                <a:tab pos="705485" algn="l"/>
                <a:tab pos="885825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dirty="0" smtClean="0">
                <a:latin typeface="Times New Roman"/>
                <a:ea typeface="Times New Roman"/>
              </a:rPr>
              <a:t>Wie viele (auch sinnlose) Worte kann man mit genau den Buchstaben des Wortes</a:t>
            </a:r>
          </a:p>
          <a:p>
            <a:pPr marL="342900" indent="-342900">
              <a:spcAft>
                <a:spcPts val="0"/>
              </a:spcAft>
              <a:buAutoNum type="alphaLcParenR"/>
              <a:tabLst>
                <a:tab pos="165735" algn="l"/>
                <a:tab pos="345440" algn="l"/>
                <a:tab pos="525780" algn="l"/>
                <a:tab pos="705485" algn="l"/>
                <a:tab pos="885825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dirty="0" smtClean="0">
                <a:latin typeface="Times New Roman"/>
                <a:ea typeface="Times New Roman"/>
              </a:rPr>
              <a:t>NAGEL</a:t>
            </a:r>
          </a:p>
          <a:p>
            <a:pPr marL="342900" indent="-342900">
              <a:spcAft>
                <a:spcPts val="0"/>
              </a:spcAft>
              <a:buAutoNum type="alphaLcParenR"/>
              <a:tabLst>
                <a:tab pos="165735" algn="l"/>
                <a:tab pos="345440" algn="l"/>
                <a:tab pos="525780" algn="l"/>
                <a:tab pos="705485" algn="l"/>
                <a:tab pos="885825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dirty="0" smtClean="0">
                <a:latin typeface="Times New Roman"/>
                <a:ea typeface="Times New Roman"/>
              </a:rPr>
              <a:t>SONNE</a:t>
            </a:r>
          </a:p>
          <a:p>
            <a:pPr marL="342900" indent="-342900">
              <a:spcAft>
                <a:spcPts val="0"/>
              </a:spcAft>
              <a:buAutoNum type="alphaLcParenR"/>
              <a:tabLst>
                <a:tab pos="165735" algn="l"/>
                <a:tab pos="345440" algn="l"/>
                <a:tab pos="525780" algn="l"/>
                <a:tab pos="705485" algn="l"/>
                <a:tab pos="885825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dirty="0" smtClean="0">
                <a:latin typeface="Times New Roman"/>
                <a:ea typeface="Times New Roman"/>
              </a:rPr>
              <a:t>KESSEL</a:t>
            </a:r>
          </a:p>
          <a:p>
            <a:pPr marL="342900" indent="-342900">
              <a:spcAft>
                <a:spcPts val="0"/>
              </a:spcAft>
              <a:buAutoNum type="alphaLcParenR"/>
              <a:tabLst>
                <a:tab pos="165735" algn="l"/>
                <a:tab pos="345440" algn="l"/>
                <a:tab pos="525780" algn="l"/>
                <a:tab pos="705485" algn="l"/>
                <a:tab pos="885825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dirty="0" smtClean="0">
                <a:latin typeface="Times New Roman"/>
                <a:ea typeface="Times New Roman"/>
              </a:rPr>
              <a:t>MISSISSIPPI</a:t>
            </a:r>
          </a:p>
          <a:p>
            <a:pPr>
              <a:spcAft>
                <a:spcPts val="0"/>
              </a:spcAft>
              <a:tabLst>
                <a:tab pos="165735" algn="l"/>
                <a:tab pos="345440" algn="l"/>
                <a:tab pos="525780" algn="l"/>
                <a:tab pos="705485" algn="l"/>
                <a:tab pos="885825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dirty="0" smtClean="0">
                <a:latin typeface="Times New Roman"/>
                <a:ea typeface="Times New Roman"/>
              </a:rPr>
              <a:t>schreiben? </a:t>
            </a:r>
            <a:endParaRPr lang="de-DE" dirty="0">
              <a:effectLst/>
              <a:latin typeface="Times New Roman"/>
              <a:ea typeface="Times New Roman"/>
            </a:endParaRPr>
          </a:p>
        </p:txBody>
      </p:sp>
      <p:cxnSp>
        <p:nvCxnSpPr>
          <p:cNvPr id="6" name="Gerade Verbindung 5"/>
          <p:cNvCxnSpPr/>
          <p:nvPr/>
        </p:nvCxnSpPr>
        <p:spPr>
          <a:xfrm>
            <a:off x="707746" y="2996952"/>
            <a:ext cx="7848872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2" y="3223887"/>
            <a:ext cx="1440161" cy="3491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028" y="3717032"/>
            <a:ext cx="2027840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028" y="4509119"/>
            <a:ext cx="2498836" cy="7021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028" y="5445224"/>
            <a:ext cx="3938996" cy="693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0" name="Picture 2" descr="teufel-0017.gif von 123gif.de Download &amp; Grußkartenversand">
            <a:hlinkClick r:id="rId6" tooltip="teufel-0017.gif von 123gif.de Download &amp; Grußkartenversand"/>
          </p:cNvPr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4221088"/>
            <a:ext cx="1440160" cy="1872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6295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5725" y="404664"/>
            <a:ext cx="5326360" cy="576064"/>
          </a:xfrm>
        </p:spPr>
        <p:txBody>
          <a:bodyPr>
            <a:normAutofit/>
          </a:bodyPr>
          <a:lstStyle/>
          <a:p>
            <a:pPr algn="l"/>
            <a:r>
              <a:rPr lang="de-DE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Aufgabe 4  </a:t>
            </a:r>
            <a:r>
              <a:rPr lang="de-DE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( 2 Punkte )</a:t>
            </a:r>
            <a:endParaRPr lang="de-D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612736" y="1056763"/>
            <a:ext cx="78476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  <a:tabLst>
                <a:tab pos="165735" algn="l"/>
                <a:tab pos="345440" algn="l"/>
                <a:tab pos="525780" algn="l"/>
                <a:tab pos="705485" algn="l"/>
                <a:tab pos="885825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dirty="0" smtClean="0">
                <a:latin typeface="Times New Roman"/>
                <a:ea typeface="Times New Roman"/>
              </a:rPr>
              <a:t>Hans zieht aus einem Kartenspiel mit 32 Karten eine Karte heraus.</a:t>
            </a:r>
          </a:p>
          <a:p>
            <a:pPr>
              <a:spcAft>
                <a:spcPts val="0"/>
              </a:spcAft>
              <a:tabLst>
                <a:tab pos="165735" algn="l"/>
                <a:tab pos="345440" algn="l"/>
                <a:tab pos="525780" algn="l"/>
                <a:tab pos="705485" algn="l"/>
                <a:tab pos="885825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dirty="0" smtClean="0">
                <a:effectLst/>
                <a:latin typeface="Times New Roman"/>
                <a:ea typeface="Times New Roman"/>
              </a:rPr>
              <a:t>Mit welcher Wahrscheinlichkeit treten die folgenden Ereignisse ein?</a:t>
            </a:r>
          </a:p>
          <a:p>
            <a:pPr>
              <a:spcAft>
                <a:spcPts val="0"/>
              </a:spcAft>
              <a:tabLst>
                <a:tab pos="165735" algn="l"/>
                <a:tab pos="345440" algn="l"/>
                <a:tab pos="525780" algn="l"/>
                <a:tab pos="705485" algn="l"/>
                <a:tab pos="885825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dirty="0" smtClean="0">
                <a:latin typeface="Times New Roman"/>
                <a:ea typeface="Times New Roman"/>
              </a:rPr>
              <a:t>A  =  „Herz“</a:t>
            </a:r>
          </a:p>
          <a:p>
            <a:pPr>
              <a:spcAft>
                <a:spcPts val="0"/>
              </a:spcAft>
              <a:tabLst>
                <a:tab pos="165735" algn="l"/>
                <a:tab pos="345440" algn="l"/>
                <a:tab pos="525780" algn="l"/>
                <a:tab pos="705485" algn="l"/>
                <a:tab pos="885825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dirty="0" smtClean="0">
                <a:effectLst/>
                <a:latin typeface="Times New Roman"/>
                <a:ea typeface="Times New Roman"/>
              </a:rPr>
              <a:t>B  =  „Dame  oder  König“</a:t>
            </a:r>
          </a:p>
          <a:p>
            <a:pPr>
              <a:spcAft>
                <a:spcPts val="0"/>
              </a:spcAft>
              <a:tabLst>
                <a:tab pos="165735" algn="l"/>
                <a:tab pos="345440" algn="l"/>
                <a:tab pos="525780" algn="l"/>
                <a:tab pos="705485" algn="l"/>
                <a:tab pos="885825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dirty="0" smtClean="0">
                <a:latin typeface="Times New Roman"/>
                <a:ea typeface="Times New Roman"/>
              </a:rPr>
              <a:t>C  =  „Kein König“</a:t>
            </a:r>
          </a:p>
          <a:p>
            <a:pPr>
              <a:spcAft>
                <a:spcPts val="0"/>
              </a:spcAft>
              <a:tabLst>
                <a:tab pos="165735" algn="l"/>
                <a:tab pos="345440" algn="l"/>
                <a:tab pos="525780" algn="l"/>
                <a:tab pos="705485" algn="l"/>
                <a:tab pos="885825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dirty="0" smtClean="0">
                <a:effectLst/>
                <a:latin typeface="Times New Roman"/>
                <a:ea typeface="Times New Roman"/>
              </a:rPr>
              <a:t>D  =  A </a:t>
            </a:r>
            <a:r>
              <a:rPr lang="de-DE" dirty="0" smtClean="0">
                <a:effectLst/>
                <a:latin typeface="Times New Roman"/>
                <a:ea typeface="Times New Roman"/>
                <a:cs typeface="Times New Roman"/>
              </a:rPr>
              <a:t>∩ B</a:t>
            </a:r>
            <a:endParaRPr lang="de-DE" dirty="0">
              <a:effectLst/>
              <a:latin typeface="Times New Roman"/>
              <a:ea typeface="Times New Roman"/>
            </a:endParaRPr>
          </a:p>
        </p:txBody>
      </p:sp>
      <p:cxnSp>
        <p:nvCxnSpPr>
          <p:cNvPr id="6" name="Gerade Verbindung 5"/>
          <p:cNvCxnSpPr/>
          <p:nvPr/>
        </p:nvCxnSpPr>
        <p:spPr>
          <a:xfrm>
            <a:off x="611560" y="3212976"/>
            <a:ext cx="7848872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hteck 2"/>
          <p:cNvSpPr/>
          <p:nvPr/>
        </p:nvSpPr>
        <p:spPr>
          <a:xfrm>
            <a:off x="4644008" y="6237312"/>
            <a:ext cx="3312368" cy="620688"/>
          </a:xfrm>
          <a:prstGeom prst="rect">
            <a:avLst/>
          </a:prstGeom>
          <a:solidFill>
            <a:srgbClr val="FFEEB9"/>
          </a:solidFill>
          <a:ln>
            <a:solidFill>
              <a:srgbClr val="FFEEB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479" y="2752936"/>
            <a:ext cx="1158217" cy="3226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560" y="3430587"/>
            <a:ext cx="2481105" cy="6464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0080" y="3476947"/>
            <a:ext cx="2465379" cy="60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695" y="4293095"/>
            <a:ext cx="3460265" cy="6599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002" y="5301208"/>
            <a:ext cx="3155701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8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0080" y="5301209"/>
            <a:ext cx="3821289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6" name="Picture 2" descr="teufel-0019.gif von 123gif.de Download &amp; Grußkartenversand">
            <a:hlinkClick r:id="rId8" tooltip="teufel-0019.gif von 123gif.de Download &amp; Grußkartenversand"/>
          </p:cNvPr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2855" y="3819686"/>
            <a:ext cx="907041" cy="1195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8742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32047" y="404664"/>
            <a:ext cx="5326360" cy="576064"/>
          </a:xfrm>
        </p:spPr>
        <p:txBody>
          <a:bodyPr>
            <a:normAutofit/>
          </a:bodyPr>
          <a:lstStyle/>
          <a:p>
            <a:pPr algn="l"/>
            <a:r>
              <a:rPr lang="de-DE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Aufgabe </a:t>
            </a:r>
            <a:r>
              <a:rPr lang="de-DE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de-D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732047" y="980728"/>
            <a:ext cx="712879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  <a:tabLst>
                <a:tab pos="165735" algn="l"/>
                <a:tab pos="345440" algn="l"/>
                <a:tab pos="525780" algn="l"/>
                <a:tab pos="705485" algn="l"/>
                <a:tab pos="885825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dirty="0" smtClean="0">
                <a:latin typeface="Times New Roman"/>
                <a:ea typeface="Times New Roman"/>
              </a:rPr>
              <a:t>Peter wirft  zwei  Würfel. </a:t>
            </a:r>
            <a:endParaRPr lang="de-DE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  <a:tabLst>
                <a:tab pos="165735" algn="l"/>
                <a:tab pos="345440" algn="l"/>
                <a:tab pos="525780" algn="l"/>
                <a:tab pos="705485" algn="l"/>
                <a:tab pos="885825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dirty="0" smtClean="0">
                <a:effectLst/>
                <a:latin typeface="Times New Roman"/>
                <a:ea typeface="Times New Roman"/>
              </a:rPr>
              <a:t>Mit welcher Wahrscheinlichkeit treten folgende Ereignisse ein?</a:t>
            </a:r>
            <a:br>
              <a:rPr lang="de-DE" dirty="0" smtClean="0">
                <a:effectLst/>
                <a:latin typeface="Times New Roman"/>
                <a:ea typeface="Times New Roman"/>
              </a:rPr>
            </a:br>
            <a:r>
              <a:rPr lang="de-DE" dirty="0" smtClean="0">
                <a:effectLst/>
                <a:latin typeface="Times New Roman"/>
                <a:ea typeface="Times New Roman"/>
              </a:rPr>
              <a:t>A  =  „Nur ungerade Zahlen“</a:t>
            </a:r>
            <a:br>
              <a:rPr lang="de-DE" dirty="0" smtClean="0">
                <a:effectLst/>
                <a:latin typeface="Times New Roman"/>
                <a:ea typeface="Times New Roman"/>
              </a:rPr>
            </a:br>
            <a:r>
              <a:rPr lang="de-DE" dirty="0" smtClean="0">
                <a:effectLst/>
                <a:latin typeface="Times New Roman"/>
                <a:ea typeface="Times New Roman"/>
              </a:rPr>
              <a:t>B  =  „Augensumme  8“</a:t>
            </a:r>
          </a:p>
          <a:p>
            <a:pPr>
              <a:spcAft>
                <a:spcPts val="0"/>
              </a:spcAft>
              <a:tabLst>
                <a:tab pos="165735" algn="l"/>
                <a:tab pos="345440" algn="l"/>
                <a:tab pos="525780" algn="l"/>
                <a:tab pos="705485" algn="l"/>
                <a:tab pos="885825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dirty="0" smtClean="0">
                <a:latin typeface="Times New Roman"/>
                <a:ea typeface="Times New Roman"/>
              </a:rPr>
              <a:t>C  =  „Augendifferenz  3“</a:t>
            </a:r>
          </a:p>
          <a:p>
            <a:pPr>
              <a:spcAft>
                <a:spcPts val="0"/>
              </a:spcAft>
              <a:tabLst>
                <a:tab pos="165735" algn="l"/>
                <a:tab pos="345440" algn="l"/>
                <a:tab pos="525780" algn="l"/>
                <a:tab pos="705485" algn="l"/>
                <a:tab pos="885825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dirty="0" smtClean="0">
                <a:effectLst/>
                <a:latin typeface="Times New Roman"/>
                <a:ea typeface="Times New Roman"/>
              </a:rPr>
              <a:t>D  =  „Augenprodukt  12“</a:t>
            </a:r>
            <a:endParaRPr lang="de-DE" dirty="0">
              <a:effectLst/>
              <a:latin typeface="Times New Roman"/>
              <a:ea typeface="Times New Roman"/>
            </a:endParaRPr>
          </a:p>
        </p:txBody>
      </p:sp>
      <p:cxnSp>
        <p:nvCxnSpPr>
          <p:cNvPr id="6" name="Gerade Verbindung 5"/>
          <p:cNvCxnSpPr/>
          <p:nvPr/>
        </p:nvCxnSpPr>
        <p:spPr>
          <a:xfrm>
            <a:off x="732047" y="2852936"/>
            <a:ext cx="7848872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047" y="3068960"/>
            <a:ext cx="6109644" cy="6930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830" y="3837102"/>
            <a:ext cx="6745498" cy="6968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830" y="4566497"/>
            <a:ext cx="5588730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830" y="5373216"/>
            <a:ext cx="6016886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8" name="Picture 2" descr="ostereier-0116.gif von 123gif.de Download &amp; Grußkartenversand">
            <a:hlinkClick r:id="rId6" tooltip="ostereier-0116.gif von 123gif.de Download &amp; Grußkartenversand"/>
          </p:cNvPr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9766" y="5013176"/>
            <a:ext cx="1342145" cy="1226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0723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49734" y="332656"/>
            <a:ext cx="5326360" cy="576064"/>
          </a:xfrm>
        </p:spPr>
        <p:txBody>
          <a:bodyPr>
            <a:normAutofit/>
          </a:bodyPr>
          <a:lstStyle/>
          <a:p>
            <a:pPr algn="l"/>
            <a:r>
              <a:rPr lang="de-DE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Aufgabe 6</a:t>
            </a:r>
            <a:endParaRPr lang="de-D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Gerade Verbindung 5"/>
          <p:cNvCxnSpPr/>
          <p:nvPr/>
        </p:nvCxnSpPr>
        <p:spPr>
          <a:xfrm>
            <a:off x="636516" y="2780928"/>
            <a:ext cx="7848872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feld 7"/>
          <p:cNvSpPr txBox="1"/>
          <p:nvPr/>
        </p:nvSpPr>
        <p:spPr>
          <a:xfrm>
            <a:off x="636516" y="836712"/>
            <a:ext cx="753588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  <a:tabLst>
                <a:tab pos="165735" algn="l"/>
                <a:tab pos="345440" algn="l"/>
                <a:tab pos="525780" algn="l"/>
                <a:tab pos="705485" algn="l"/>
                <a:tab pos="885825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dirty="0" smtClean="0">
                <a:latin typeface="Times New Roman"/>
                <a:ea typeface="Times New Roman"/>
              </a:rPr>
              <a:t>Petra wirft drei Würfel.</a:t>
            </a:r>
          </a:p>
          <a:p>
            <a:pPr>
              <a:spcAft>
                <a:spcPts val="0"/>
              </a:spcAft>
              <a:tabLst>
                <a:tab pos="165735" algn="l"/>
                <a:tab pos="345440" algn="l"/>
                <a:tab pos="525780" algn="l"/>
                <a:tab pos="705485" algn="l"/>
                <a:tab pos="885825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dirty="0" smtClean="0">
                <a:effectLst/>
                <a:latin typeface="Times New Roman"/>
                <a:ea typeface="Times New Roman"/>
              </a:rPr>
              <a:t>Mit welcher Wahrscheinlichkeit treten folgende Ereignisse ein?</a:t>
            </a:r>
          </a:p>
          <a:p>
            <a:pPr>
              <a:spcAft>
                <a:spcPts val="0"/>
              </a:spcAft>
              <a:tabLst>
                <a:tab pos="165735" algn="l"/>
                <a:tab pos="345440" algn="l"/>
                <a:tab pos="525780" algn="l"/>
                <a:tab pos="705485" algn="l"/>
                <a:tab pos="885825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dirty="0" smtClean="0">
                <a:latin typeface="Times New Roman"/>
                <a:ea typeface="Times New Roman"/>
              </a:rPr>
              <a:t>A  =  „Nur ungerade Augenzahlen“</a:t>
            </a:r>
          </a:p>
          <a:p>
            <a:pPr>
              <a:spcAft>
                <a:spcPts val="0"/>
              </a:spcAft>
              <a:tabLst>
                <a:tab pos="165735" algn="l"/>
                <a:tab pos="345440" algn="l"/>
                <a:tab pos="525780" algn="l"/>
                <a:tab pos="705485" algn="l"/>
                <a:tab pos="885825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dirty="0" smtClean="0">
                <a:effectLst/>
                <a:latin typeface="Times New Roman"/>
                <a:ea typeface="Times New Roman"/>
              </a:rPr>
              <a:t>B  =  „Augensumme  9“</a:t>
            </a:r>
          </a:p>
          <a:p>
            <a:pPr>
              <a:spcAft>
                <a:spcPts val="0"/>
              </a:spcAft>
              <a:tabLst>
                <a:tab pos="165735" algn="l"/>
                <a:tab pos="345440" algn="l"/>
                <a:tab pos="525780" algn="l"/>
                <a:tab pos="705485" algn="l"/>
                <a:tab pos="885825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dirty="0" smtClean="0">
                <a:latin typeface="Times New Roman"/>
                <a:ea typeface="Times New Roman"/>
              </a:rPr>
              <a:t>C  =  „Augenprodukt 12“</a:t>
            </a:r>
          </a:p>
          <a:p>
            <a:pPr>
              <a:spcAft>
                <a:spcPts val="0"/>
              </a:spcAft>
              <a:tabLst>
                <a:tab pos="165735" algn="l"/>
                <a:tab pos="345440" algn="l"/>
                <a:tab pos="525780" algn="l"/>
                <a:tab pos="705485" algn="l"/>
                <a:tab pos="885825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dirty="0" smtClean="0">
                <a:effectLst/>
                <a:latin typeface="Times New Roman"/>
                <a:ea typeface="Times New Roman"/>
              </a:rPr>
              <a:t>D  =  A </a:t>
            </a:r>
            <a:r>
              <a:rPr lang="de-DE" dirty="0" smtClean="0">
                <a:effectLst/>
                <a:latin typeface="Times New Roman"/>
                <a:ea typeface="Times New Roman"/>
                <a:cs typeface="Times New Roman"/>
              </a:rPr>
              <a:t>∩ B</a:t>
            </a:r>
            <a:endParaRPr lang="de-DE" dirty="0">
              <a:effectLst/>
              <a:latin typeface="Times New Roman"/>
              <a:ea typeface="Times New Roman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974" y="3036644"/>
            <a:ext cx="6336704" cy="556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974" y="3717032"/>
            <a:ext cx="5889663" cy="864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640" y="4725143"/>
            <a:ext cx="6501647" cy="587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2" name="Picture 2" descr="clowns-0047.gif von 123gif.de Download &amp; Grußkartenversand">
            <a:hlinkClick r:id="rId5" tooltip="clowns-0047.gif von 123gif.de Download &amp; Grußkartenversand"/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092795" y="5051977"/>
            <a:ext cx="1445908" cy="1410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641" y="5614890"/>
            <a:ext cx="5997592" cy="615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84382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49383" y="332656"/>
            <a:ext cx="7042355" cy="576064"/>
          </a:xfrm>
        </p:spPr>
        <p:txBody>
          <a:bodyPr>
            <a:normAutofit/>
          </a:bodyPr>
          <a:lstStyle/>
          <a:p>
            <a:pPr algn="l"/>
            <a:r>
              <a:rPr lang="de-DE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Aufgabe </a:t>
            </a:r>
            <a:r>
              <a:rPr lang="de-DE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  </a:t>
            </a:r>
            <a:r>
              <a:rPr lang="de-DE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(Ausblick auf Klasse 9: Anzahl von Teilmengen)</a:t>
            </a:r>
            <a:endParaRPr 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402554" y="836712"/>
            <a:ext cx="842493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  <a:tabLst>
                <a:tab pos="165735" algn="l"/>
                <a:tab pos="345440" algn="l"/>
                <a:tab pos="525780" algn="l"/>
                <a:tab pos="705485" algn="l"/>
                <a:tab pos="885825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dirty="0" smtClean="0">
                <a:effectLst/>
                <a:latin typeface="Times New Roman"/>
                <a:ea typeface="Times New Roman"/>
              </a:rPr>
              <a:t>Beim Lotto  „6 aus 49“ muss man von 49 Zahlen genau 6 ankreuzen.</a:t>
            </a:r>
          </a:p>
          <a:p>
            <a:pPr>
              <a:spcAft>
                <a:spcPts val="0"/>
              </a:spcAft>
              <a:tabLst>
                <a:tab pos="165735" algn="l"/>
                <a:tab pos="345440" algn="l"/>
                <a:tab pos="525780" algn="l"/>
                <a:tab pos="705485" algn="l"/>
                <a:tab pos="885825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dirty="0" smtClean="0">
                <a:latin typeface="Times New Roman"/>
                <a:ea typeface="Times New Roman"/>
              </a:rPr>
              <a:t>Wie viele Möglichkeiten gibt es dafür?</a:t>
            </a:r>
            <a:br>
              <a:rPr lang="de-DE" dirty="0" smtClean="0">
                <a:latin typeface="Times New Roman"/>
                <a:ea typeface="Times New Roman"/>
              </a:rPr>
            </a:br>
            <a:r>
              <a:rPr lang="de-DE" sz="1600" dirty="0" smtClean="0">
                <a:latin typeface="Times New Roman"/>
                <a:ea typeface="Times New Roman"/>
              </a:rPr>
              <a:t>Peter überlegt: Für die erste Zahl gibt es 49 Möglichkeiten, für die 2. Zahl noch 48, für die </a:t>
            </a:r>
          </a:p>
          <a:p>
            <a:pPr>
              <a:spcAft>
                <a:spcPts val="0"/>
              </a:spcAft>
              <a:tabLst>
                <a:tab pos="165735" algn="l"/>
                <a:tab pos="345440" algn="l"/>
                <a:tab pos="525780" algn="l"/>
                <a:tab pos="705485" algn="l"/>
                <a:tab pos="885825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sz="1600" dirty="0" smtClean="0">
                <a:latin typeface="Times New Roman"/>
                <a:ea typeface="Times New Roman"/>
              </a:rPr>
              <a:t>3. Zahl noch 47  usw. Z.B.: Zuerst die 6, dann die 5, dann die 4, die 3, die 2 und die 1.</a:t>
            </a:r>
          </a:p>
          <a:p>
            <a:pPr>
              <a:spcAft>
                <a:spcPts val="0"/>
              </a:spcAft>
              <a:tabLst>
                <a:tab pos="165735" algn="l"/>
                <a:tab pos="345440" algn="l"/>
                <a:tab pos="525780" algn="l"/>
                <a:tab pos="705485" algn="l"/>
                <a:tab pos="885825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sz="1600" dirty="0" smtClean="0">
                <a:latin typeface="Times New Roman"/>
                <a:ea typeface="Times New Roman"/>
              </a:rPr>
              <a:t>Also gibt es 49</a:t>
            </a:r>
            <a:r>
              <a:rPr lang="de-DE" sz="1600" dirty="0" smtClean="0">
                <a:latin typeface="Times New Roman"/>
                <a:ea typeface="Times New Roman"/>
                <a:cs typeface="Times New Roman"/>
              </a:rPr>
              <a:t>·48·47·46·45·44=10 068 347 520 Möglichkeiten.</a:t>
            </a:r>
          </a:p>
          <a:p>
            <a:pPr>
              <a:spcAft>
                <a:spcPts val="0"/>
              </a:spcAft>
              <a:tabLst>
                <a:tab pos="165735" algn="l"/>
                <a:tab pos="345440" algn="l"/>
                <a:tab pos="525780" algn="l"/>
                <a:tab pos="705485" algn="l"/>
                <a:tab pos="885825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sz="1600" dirty="0" smtClean="0">
                <a:latin typeface="Times New Roman"/>
                <a:ea typeface="Times New Roman"/>
                <a:cs typeface="Times New Roman"/>
              </a:rPr>
              <a:t>Überlege was an Peters Überlegung noch falsch ist. Warum gibt es deutlich weniger Möglichkeiten?</a:t>
            </a:r>
            <a:endParaRPr lang="de-DE" sz="1600" dirty="0" smtClean="0">
              <a:latin typeface="Times New Roman"/>
              <a:ea typeface="Times New Roman"/>
            </a:endParaRPr>
          </a:p>
        </p:txBody>
      </p:sp>
      <p:cxnSp>
        <p:nvCxnSpPr>
          <p:cNvPr id="6" name="Gerade Verbindung 5"/>
          <p:cNvCxnSpPr/>
          <p:nvPr/>
        </p:nvCxnSpPr>
        <p:spPr>
          <a:xfrm>
            <a:off x="402554" y="2636912"/>
            <a:ext cx="8208912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feld 2"/>
          <p:cNvSpPr txBox="1"/>
          <p:nvPr/>
        </p:nvSpPr>
        <p:spPr>
          <a:xfrm>
            <a:off x="424258" y="2708920"/>
            <a:ext cx="79208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Bei der Zählweise von Peter spielt die Reihenfolge der getippten Zahlen eine Rolle.</a:t>
            </a:r>
          </a:p>
          <a:p>
            <a:r>
              <a:rPr lang="de-DE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Die Reihenfolge 6,5,4,3,2,1 liefert aber das gleiche Ergebnis wie die Reihenfolge 1,2,3,4,5,6 oder jede andere beliebige Permutation der 6 getippten Zahlen. </a:t>
            </a:r>
          </a:p>
          <a:p>
            <a:r>
              <a:rPr lang="de-DE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Peter zählt diese Permutationen aber als gesonderte Fälle alle mit. </a:t>
            </a:r>
          </a:p>
          <a:p>
            <a:r>
              <a:rPr lang="de-DE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Kannst du nun die richtige Anzahl an Möglichkeiten angeben?</a:t>
            </a:r>
            <a:endParaRPr 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424258" y="4149079"/>
            <a:ext cx="7920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Jedes Tippergebnis wird von Peter  6! = 720 </a:t>
            </a:r>
            <a:r>
              <a:rPr 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de-DE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 gezählt.</a:t>
            </a:r>
          </a:p>
          <a:p>
            <a:r>
              <a:rPr lang="de-DE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Die Anzahl an möglichen Tippergebnissen beträgt daher nur</a:t>
            </a:r>
            <a:endParaRPr 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869160"/>
            <a:ext cx="5392094" cy="576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18" y="5542853"/>
            <a:ext cx="7809359" cy="9104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 descr="computer-0080.gif von 123gif.de Download &amp; Grußkartenversand">
            <a:hlinkClick r:id="rId4" tooltip="computer-0080.gif von 123gif.de Download &amp; Grußkartenversand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3789040"/>
            <a:ext cx="14287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1361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97997" y="548680"/>
            <a:ext cx="5326360" cy="576064"/>
          </a:xfrm>
        </p:spPr>
        <p:txBody>
          <a:bodyPr>
            <a:normAutofit/>
          </a:bodyPr>
          <a:lstStyle/>
          <a:p>
            <a:pPr algn="l"/>
            <a:r>
              <a:rPr lang="de-DE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Aufgabe </a:t>
            </a:r>
            <a:r>
              <a:rPr lang="de-DE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de-D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611560" y="1196752"/>
            <a:ext cx="81369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  <a:tabLst>
                <a:tab pos="165735" algn="l"/>
                <a:tab pos="345440" algn="l"/>
                <a:tab pos="525780" algn="l"/>
                <a:tab pos="705485" algn="l"/>
                <a:tab pos="885825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dirty="0" smtClean="0">
                <a:latin typeface="Times New Roman"/>
                <a:ea typeface="Times New Roman"/>
              </a:rPr>
              <a:t>Aus der Klasse  8b  mit 32 Schülern (davon 14 Mädchen) sollen  4  Schüler für einen Wettbewerb per Los ausgewählt werden. </a:t>
            </a:r>
          </a:p>
          <a:p>
            <a:pPr marL="342900" indent="-342900">
              <a:spcAft>
                <a:spcPts val="0"/>
              </a:spcAft>
              <a:buAutoNum type="alphaLcParenR"/>
              <a:tabLst>
                <a:tab pos="165735" algn="l"/>
                <a:tab pos="345440" algn="l"/>
                <a:tab pos="525780" algn="l"/>
                <a:tab pos="705485" algn="l"/>
                <a:tab pos="885825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dirty="0" smtClean="0">
                <a:effectLst/>
                <a:latin typeface="Times New Roman"/>
                <a:ea typeface="Times New Roman"/>
              </a:rPr>
              <a:t>Wie viele Möglichkeiten gibt es dafür?</a:t>
            </a:r>
          </a:p>
          <a:p>
            <a:pPr marL="342900" indent="-342900">
              <a:spcAft>
                <a:spcPts val="0"/>
              </a:spcAft>
              <a:buAutoNum type="alphaLcParenR"/>
              <a:tabLst>
                <a:tab pos="165735" algn="l"/>
                <a:tab pos="345440" algn="l"/>
                <a:tab pos="525780" algn="l"/>
                <a:tab pos="705485" algn="l"/>
                <a:tab pos="885825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dirty="0" smtClean="0">
                <a:latin typeface="Times New Roman"/>
                <a:ea typeface="Times New Roman"/>
              </a:rPr>
              <a:t>Mit welcher Wahrscheinlichkeiten sind nur Mädchen in der Auswahl? </a:t>
            </a:r>
            <a:endParaRPr lang="de-DE" dirty="0" smtClean="0">
              <a:effectLst/>
              <a:latin typeface="Times New Roman"/>
              <a:ea typeface="Times New Roman"/>
            </a:endParaRPr>
          </a:p>
          <a:p>
            <a:pPr marL="342900" indent="-342900">
              <a:spcAft>
                <a:spcPts val="0"/>
              </a:spcAft>
              <a:buAutoNum type="alphaLcParenR"/>
              <a:tabLst>
                <a:tab pos="165735" algn="l"/>
                <a:tab pos="345440" algn="l"/>
                <a:tab pos="525780" algn="l"/>
                <a:tab pos="705485" algn="l"/>
                <a:tab pos="885825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endParaRPr lang="de-DE" dirty="0">
              <a:effectLst/>
              <a:latin typeface="Times New Roman"/>
              <a:ea typeface="Times New Roman"/>
            </a:endParaRPr>
          </a:p>
        </p:txBody>
      </p:sp>
      <p:cxnSp>
        <p:nvCxnSpPr>
          <p:cNvPr id="6" name="Gerade Verbindung 5"/>
          <p:cNvCxnSpPr/>
          <p:nvPr/>
        </p:nvCxnSpPr>
        <p:spPr>
          <a:xfrm>
            <a:off x="683568" y="2673985"/>
            <a:ext cx="7848872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557" y="2956470"/>
            <a:ext cx="5492494" cy="68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5" y="3773488"/>
            <a:ext cx="4769293" cy="13837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 descr="hexe-0098.gif von 123gif.de Download &amp; Grußkartenversand">
            <a:hlinkClick r:id="rId4" tooltip="hexe-0098.gif von 123gif.de Download &amp; Grußkartenversand"/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4005064"/>
            <a:ext cx="2847975" cy="2019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7211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523</Words>
  <Application>Microsoft Office PowerPoint</Application>
  <PresentationFormat>Bildschirmpräsentation (4:3)</PresentationFormat>
  <Paragraphs>72</Paragraphs>
  <Slides>12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3" baseType="lpstr">
      <vt:lpstr>Larissa</vt:lpstr>
      <vt:lpstr>Aufgaben zur Kombinatorik</vt:lpstr>
      <vt:lpstr>Aufgabe 1</vt:lpstr>
      <vt:lpstr>Aufgabe 2</vt:lpstr>
      <vt:lpstr>Aufgabe 3</vt:lpstr>
      <vt:lpstr>Aufgabe 4  ( 2 Punkte )</vt:lpstr>
      <vt:lpstr>Aufgabe 5</vt:lpstr>
      <vt:lpstr>Aufgabe 6</vt:lpstr>
      <vt:lpstr>Aufgabe 7  (Ausblick auf Klasse 9: Anzahl von Teilmengen)</vt:lpstr>
      <vt:lpstr>Aufgabe 8</vt:lpstr>
      <vt:lpstr>Aufgabe 9  </vt:lpstr>
      <vt:lpstr>Aufgabe 10</vt:lpstr>
      <vt:lpstr>Schöne Osterferien!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Aufgaben zur Vorbereitung der 2. Mathe-Schulaufgabe</dc:title>
  <dc:creator>GRasch</dc:creator>
  <cp:lastModifiedBy>GRasch</cp:lastModifiedBy>
  <cp:revision>67</cp:revision>
  <dcterms:created xsi:type="dcterms:W3CDTF">2015-03-01T17:23:25Z</dcterms:created>
  <dcterms:modified xsi:type="dcterms:W3CDTF">2015-03-26T09:51:14Z</dcterms:modified>
</cp:coreProperties>
</file>