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305" r:id="rId3"/>
    <p:sldId id="337" r:id="rId4"/>
    <p:sldId id="338" r:id="rId5"/>
    <p:sldId id="339" r:id="rId6"/>
    <p:sldId id="328" r:id="rId7"/>
    <p:sldId id="340" r:id="rId8"/>
    <p:sldId id="329" r:id="rId9"/>
    <p:sldId id="341" r:id="rId10"/>
    <p:sldId id="342" r:id="rId11"/>
    <p:sldId id="343" r:id="rId12"/>
    <p:sldId id="344" r:id="rId13"/>
    <p:sldId id="345" r:id="rId14"/>
    <p:sldId id="330" r:id="rId15"/>
    <p:sldId id="346" r:id="rId16"/>
    <p:sldId id="327" r:id="rId17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F33CC"/>
    <a:srgbClr val="66FFFF"/>
    <a:srgbClr val="FF0000"/>
    <a:srgbClr val="009900"/>
    <a:srgbClr val="0000FF"/>
    <a:srgbClr val="33CC33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106" d="100"/>
          <a:sy n="106" d="100"/>
        </p:scale>
        <p:origin x="-176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D76AE7-D576-42AB-8E7B-FA77AEDC2E4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3276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0FA426-216A-423E-AE9B-67A7674CC67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7487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2F59AC-D67A-4E98-8469-113C167FD6E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939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4D122-629E-4AD0-9731-449F6563656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6203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C9D225-5A13-4281-9CB1-78826A57F57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870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2D9977-735D-4874-A169-952593B26A9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025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C71393-16AA-4FD3-BC8D-5E06262BB68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5891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FAF3A4-BB8A-4311-A9AF-E6D576B7AB4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8313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99EDB9-6019-4F43-BAC5-DB42A7E3E86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4390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934B0A-BFB6-4941-8334-13F3280CAE7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9357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1AF41-93A9-4492-BE12-719F0F51750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1813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Klicken Sie, um das Titelformat zu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Klicken Sie, um die Formate des Vorlagentextes zu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241567F0-07ED-4631-B91F-F5B6367B83B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emf"/><Relationship Id="rId2" Type="http://schemas.openxmlformats.org/officeDocument/2006/relationships/image" Target="../media/image38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1.gif"/><Relationship Id="rId4" Type="http://schemas.openxmlformats.org/officeDocument/2006/relationships/image" Target="../media/image40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emf"/><Relationship Id="rId2" Type="http://schemas.openxmlformats.org/officeDocument/2006/relationships/image" Target="../media/image42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6.gif"/><Relationship Id="rId5" Type="http://schemas.openxmlformats.org/officeDocument/2006/relationships/image" Target="../media/image45.emf"/><Relationship Id="rId4" Type="http://schemas.openxmlformats.org/officeDocument/2006/relationships/image" Target="../media/image44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emf"/><Relationship Id="rId2" Type="http://schemas.openxmlformats.org/officeDocument/2006/relationships/image" Target="../media/image47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0.gif"/><Relationship Id="rId4" Type="http://schemas.openxmlformats.org/officeDocument/2006/relationships/image" Target="../media/image49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emf"/><Relationship Id="rId2" Type="http://schemas.openxmlformats.org/officeDocument/2006/relationships/image" Target="../media/image51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5.gif"/><Relationship Id="rId5" Type="http://schemas.openxmlformats.org/officeDocument/2006/relationships/image" Target="../media/image54.emf"/><Relationship Id="rId4" Type="http://schemas.openxmlformats.org/officeDocument/2006/relationships/image" Target="../media/image53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emf"/><Relationship Id="rId2" Type="http://schemas.openxmlformats.org/officeDocument/2006/relationships/image" Target="../media/image56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0.gif"/><Relationship Id="rId5" Type="http://schemas.openxmlformats.org/officeDocument/2006/relationships/image" Target="../media/image59.emf"/><Relationship Id="rId4" Type="http://schemas.openxmlformats.org/officeDocument/2006/relationships/image" Target="../media/image58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2.emf"/><Relationship Id="rId2" Type="http://schemas.openxmlformats.org/officeDocument/2006/relationships/image" Target="../media/image61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5.gif"/><Relationship Id="rId5" Type="http://schemas.openxmlformats.org/officeDocument/2006/relationships/image" Target="../media/image64.emf"/><Relationship Id="rId4" Type="http://schemas.openxmlformats.org/officeDocument/2006/relationships/image" Target="../media/image63.e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6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gif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gif"/><Relationship Id="rId4" Type="http://schemas.openxmlformats.org/officeDocument/2006/relationships/image" Target="../media/image8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gif"/><Relationship Id="rId4" Type="http://schemas.openxmlformats.org/officeDocument/2006/relationships/image" Target="../media/image12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7.gif"/><Relationship Id="rId4" Type="http://schemas.openxmlformats.org/officeDocument/2006/relationships/image" Target="../media/image16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7" Type="http://schemas.openxmlformats.org/officeDocument/2006/relationships/image" Target="../media/image23.gif"/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emf"/><Relationship Id="rId5" Type="http://schemas.openxmlformats.org/officeDocument/2006/relationships/image" Target="../media/image21.emf"/><Relationship Id="rId4" Type="http://schemas.openxmlformats.org/officeDocument/2006/relationships/image" Target="../media/image20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7" Type="http://schemas.openxmlformats.org/officeDocument/2006/relationships/image" Target="../media/image29.gif"/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8.emf"/><Relationship Id="rId5" Type="http://schemas.openxmlformats.org/officeDocument/2006/relationships/image" Target="../media/image27.emf"/><Relationship Id="rId4" Type="http://schemas.openxmlformats.org/officeDocument/2006/relationships/image" Target="../media/image26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emf"/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3.gif"/><Relationship Id="rId4" Type="http://schemas.openxmlformats.org/officeDocument/2006/relationships/image" Target="../media/image32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emf"/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7.gif"/><Relationship Id="rId4" Type="http://schemas.openxmlformats.org/officeDocument/2006/relationships/image" Target="../media/image3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719572" y="721659"/>
            <a:ext cx="770485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de-DE" altLang="de-DE" sz="2400" b="1" dirty="0" smtClean="0"/>
              <a:t>Rechnen mit unendlichen periodischen Dezimalbrüchen</a:t>
            </a:r>
            <a:r>
              <a:rPr lang="de-DE" altLang="de-DE" sz="2400" b="1" dirty="0" smtClean="0"/>
              <a:t/>
            </a:r>
            <a:br>
              <a:rPr lang="de-DE" altLang="de-DE" sz="2400" b="1" dirty="0" smtClean="0"/>
            </a:br>
            <a:r>
              <a:rPr lang="de-DE" altLang="de-DE" sz="2400" b="1" dirty="0" smtClean="0"/>
              <a:t>Jahrgangsstufe </a:t>
            </a:r>
            <a:r>
              <a:rPr lang="de-DE" altLang="de-DE" sz="2400" b="1" dirty="0"/>
              <a:t>6</a:t>
            </a:r>
          </a:p>
        </p:txBody>
      </p:sp>
      <p:sp>
        <p:nvSpPr>
          <p:cNvPr id="2" name="Textfeld 1"/>
          <p:cNvSpPr txBox="1">
            <a:spLocks noChangeArrowheads="1"/>
          </p:cNvSpPr>
          <p:nvPr/>
        </p:nvSpPr>
        <p:spPr bwMode="auto">
          <a:xfrm>
            <a:off x="625669" y="2420888"/>
            <a:ext cx="797877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/>
              <a:t>Bearbeite jede Aufgabe schriftlich im Heft oder auf </a:t>
            </a:r>
            <a:r>
              <a:rPr lang="de-DE" altLang="de-DE" sz="2400" dirty="0" smtClean="0"/>
              <a:t>dem </a:t>
            </a:r>
            <a:r>
              <a:rPr lang="de-DE" altLang="de-DE" sz="2400" dirty="0"/>
              <a:t>Blatt</a:t>
            </a:r>
            <a:r>
              <a:rPr lang="de-DE" altLang="de-DE" sz="2400" dirty="0" smtClean="0"/>
              <a:t>.</a:t>
            </a:r>
            <a:endParaRPr lang="de-DE" altLang="de-DE" sz="2400" dirty="0"/>
          </a:p>
        </p:txBody>
      </p:sp>
      <p:sp>
        <p:nvSpPr>
          <p:cNvPr id="5" name="Textfeld 4"/>
          <p:cNvSpPr txBox="1">
            <a:spLocks noChangeArrowheads="1"/>
          </p:cNvSpPr>
          <p:nvPr/>
        </p:nvSpPr>
        <p:spPr bwMode="auto">
          <a:xfrm>
            <a:off x="1116013" y="4867275"/>
            <a:ext cx="345598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/>
              <a:t>Und nun geht’s los!</a:t>
            </a: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6707" y="3898900"/>
            <a:ext cx="2057400" cy="14287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feld 1"/>
          <p:cNvSpPr txBox="1">
            <a:spLocks noChangeArrowheads="1"/>
          </p:cNvSpPr>
          <p:nvPr/>
        </p:nvSpPr>
        <p:spPr bwMode="auto">
          <a:xfrm>
            <a:off x="676564" y="530144"/>
            <a:ext cx="64801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 smtClean="0"/>
              <a:t>Aufgabe  3. c)</a:t>
            </a:r>
            <a:endParaRPr lang="de-DE" altLang="de-DE" sz="2400" dirty="0"/>
          </a:p>
        </p:txBody>
      </p:sp>
      <p:sp>
        <p:nvSpPr>
          <p:cNvPr id="3075" name="Textfeld 1"/>
          <p:cNvSpPr txBox="1">
            <a:spLocks noChangeArrowheads="1"/>
          </p:cNvSpPr>
          <p:nvPr/>
        </p:nvSpPr>
        <p:spPr bwMode="auto">
          <a:xfrm>
            <a:off x="668216" y="980728"/>
            <a:ext cx="772020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sz="2400" dirty="0"/>
              <a:t>Berechne und gib das Ergebnis wieder als </a:t>
            </a:r>
            <a:endParaRPr lang="de-DE" sz="2400" dirty="0" smtClean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sz="2400" dirty="0" smtClean="0"/>
              <a:t>(</a:t>
            </a:r>
            <a:r>
              <a:rPr lang="de-DE" sz="2400" dirty="0"/>
              <a:t>unendlichen) Dezimalbruch an!</a:t>
            </a:r>
            <a:endParaRPr lang="de-DE" altLang="de-DE" sz="2400" dirty="0"/>
          </a:p>
        </p:txBody>
      </p:sp>
      <p:cxnSp>
        <p:nvCxnSpPr>
          <p:cNvPr id="11" name="Gerade Verbindung 10"/>
          <p:cNvCxnSpPr/>
          <p:nvPr/>
        </p:nvCxnSpPr>
        <p:spPr>
          <a:xfrm>
            <a:off x="711896" y="2924944"/>
            <a:ext cx="7632848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2" y="2060848"/>
            <a:ext cx="2546809" cy="50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1" y="3281362"/>
            <a:ext cx="6408715" cy="8037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6509" y="4437112"/>
            <a:ext cx="3832684" cy="7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Grafik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0187" y="4653136"/>
            <a:ext cx="1512168" cy="1250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0824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feld 1"/>
          <p:cNvSpPr txBox="1">
            <a:spLocks noChangeArrowheads="1"/>
          </p:cNvSpPr>
          <p:nvPr/>
        </p:nvSpPr>
        <p:spPr bwMode="auto">
          <a:xfrm>
            <a:off x="676564" y="530144"/>
            <a:ext cx="64801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 smtClean="0"/>
              <a:t>Aufgabe  3. d)</a:t>
            </a:r>
            <a:endParaRPr lang="de-DE" altLang="de-DE" sz="2400" dirty="0"/>
          </a:p>
        </p:txBody>
      </p:sp>
      <p:sp>
        <p:nvSpPr>
          <p:cNvPr id="3075" name="Textfeld 1"/>
          <p:cNvSpPr txBox="1">
            <a:spLocks noChangeArrowheads="1"/>
          </p:cNvSpPr>
          <p:nvPr/>
        </p:nvSpPr>
        <p:spPr bwMode="auto">
          <a:xfrm>
            <a:off x="668216" y="980728"/>
            <a:ext cx="772020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sz="2400" dirty="0"/>
              <a:t>Berechne und gib das Ergebnis wieder als </a:t>
            </a:r>
            <a:endParaRPr lang="de-DE" sz="2400" dirty="0" smtClean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sz="2400" dirty="0" smtClean="0"/>
              <a:t>(</a:t>
            </a:r>
            <a:r>
              <a:rPr lang="de-DE" sz="2400" dirty="0"/>
              <a:t>unendlichen) Dezimalbruch an!</a:t>
            </a:r>
            <a:endParaRPr lang="de-DE" altLang="de-DE" sz="2400" dirty="0"/>
          </a:p>
        </p:txBody>
      </p:sp>
      <p:cxnSp>
        <p:nvCxnSpPr>
          <p:cNvPr id="11" name="Gerade Verbindung 10"/>
          <p:cNvCxnSpPr/>
          <p:nvPr/>
        </p:nvCxnSpPr>
        <p:spPr>
          <a:xfrm>
            <a:off x="711896" y="2924944"/>
            <a:ext cx="7632848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060848"/>
            <a:ext cx="3316158" cy="50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481" y="3281362"/>
            <a:ext cx="5960767" cy="8243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024" y="4221088"/>
            <a:ext cx="4860104" cy="8143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2169" y="5270739"/>
            <a:ext cx="3577172" cy="7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Grafik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4551601"/>
            <a:ext cx="1543050" cy="143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0684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feld 1"/>
          <p:cNvSpPr txBox="1">
            <a:spLocks noChangeArrowheads="1"/>
          </p:cNvSpPr>
          <p:nvPr/>
        </p:nvSpPr>
        <p:spPr bwMode="auto">
          <a:xfrm>
            <a:off x="676564" y="530144"/>
            <a:ext cx="64801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 smtClean="0"/>
              <a:t>Aufgabe  3. e)</a:t>
            </a:r>
            <a:endParaRPr lang="de-DE" altLang="de-DE" sz="2400" dirty="0"/>
          </a:p>
        </p:txBody>
      </p:sp>
      <p:sp>
        <p:nvSpPr>
          <p:cNvPr id="3075" name="Textfeld 1"/>
          <p:cNvSpPr txBox="1">
            <a:spLocks noChangeArrowheads="1"/>
          </p:cNvSpPr>
          <p:nvPr/>
        </p:nvSpPr>
        <p:spPr bwMode="auto">
          <a:xfrm>
            <a:off x="668216" y="980728"/>
            <a:ext cx="772020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sz="2400" dirty="0"/>
              <a:t>Berechne und gib das Ergebnis wieder als </a:t>
            </a:r>
            <a:endParaRPr lang="de-DE" sz="2400" dirty="0" smtClean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sz="2400" dirty="0" smtClean="0"/>
              <a:t>(</a:t>
            </a:r>
            <a:r>
              <a:rPr lang="de-DE" sz="2400" dirty="0"/>
              <a:t>unendlichen) Dezimalbruch an!</a:t>
            </a:r>
            <a:endParaRPr lang="de-DE" altLang="de-DE" sz="2400" dirty="0"/>
          </a:p>
        </p:txBody>
      </p:sp>
      <p:cxnSp>
        <p:nvCxnSpPr>
          <p:cNvPr id="11" name="Gerade Verbindung 10"/>
          <p:cNvCxnSpPr/>
          <p:nvPr/>
        </p:nvCxnSpPr>
        <p:spPr>
          <a:xfrm>
            <a:off x="711896" y="2924944"/>
            <a:ext cx="7632848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3" y="1988840"/>
            <a:ext cx="2679455" cy="50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896" y="3281363"/>
            <a:ext cx="6869977" cy="7912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3" y="4437112"/>
            <a:ext cx="4104457" cy="8104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Grafik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4581128"/>
            <a:ext cx="2214385" cy="1553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8944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feld 1"/>
          <p:cNvSpPr txBox="1">
            <a:spLocks noChangeArrowheads="1"/>
          </p:cNvSpPr>
          <p:nvPr/>
        </p:nvSpPr>
        <p:spPr bwMode="auto">
          <a:xfrm>
            <a:off x="676564" y="530144"/>
            <a:ext cx="64801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 smtClean="0"/>
              <a:t>Aufgabe  3. f )</a:t>
            </a:r>
            <a:endParaRPr lang="de-DE" altLang="de-DE" sz="2400" dirty="0"/>
          </a:p>
        </p:txBody>
      </p:sp>
      <p:sp>
        <p:nvSpPr>
          <p:cNvPr id="3075" name="Textfeld 1"/>
          <p:cNvSpPr txBox="1">
            <a:spLocks noChangeArrowheads="1"/>
          </p:cNvSpPr>
          <p:nvPr/>
        </p:nvSpPr>
        <p:spPr bwMode="auto">
          <a:xfrm>
            <a:off x="668216" y="980728"/>
            <a:ext cx="772020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sz="2400" dirty="0"/>
              <a:t>Berechne und gib das Ergebnis wieder als </a:t>
            </a:r>
            <a:endParaRPr lang="de-DE" sz="2400" dirty="0" smtClean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sz="2400" dirty="0" smtClean="0"/>
              <a:t>(</a:t>
            </a:r>
            <a:r>
              <a:rPr lang="de-DE" sz="2400" dirty="0"/>
              <a:t>unendlichen) Dezimalbruch an!</a:t>
            </a:r>
            <a:endParaRPr lang="de-DE" altLang="de-DE" sz="2400" dirty="0"/>
          </a:p>
        </p:txBody>
      </p:sp>
      <p:cxnSp>
        <p:nvCxnSpPr>
          <p:cNvPr id="11" name="Gerade Verbindung 10"/>
          <p:cNvCxnSpPr/>
          <p:nvPr/>
        </p:nvCxnSpPr>
        <p:spPr>
          <a:xfrm>
            <a:off x="711896" y="2924944"/>
            <a:ext cx="7632848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1" y="1988840"/>
            <a:ext cx="4426597" cy="576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4869" y="3133725"/>
            <a:ext cx="7309539" cy="8264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6157" y="4267237"/>
            <a:ext cx="4633955" cy="776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29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6156" y="5445224"/>
            <a:ext cx="3781581" cy="7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Grafik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6988" y="4336115"/>
            <a:ext cx="2281436" cy="1901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899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feld 1"/>
          <p:cNvSpPr txBox="1">
            <a:spLocks noChangeArrowheads="1"/>
          </p:cNvSpPr>
          <p:nvPr/>
        </p:nvSpPr>
        <p:spPr bwMode="auto">
          <a:xfrm>
            <a:off x="971550" y="548680"/>
            <a:ext cx="64801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 smtClean="0"/>
              <a:t>Aufgabe  4. a)</a:t>
            </a:r>
            <a:endParaRPr lang="de-DE" altLang="de-DE" sz="2400" dirty="0"/>
          </a:p>
        </p:txBody>
      </p:sp>
      <p:sp>
        <p:nvSpPr>
          <p:cNvPr id="3075" name="Textfeld 1"/>
          <p:cNvSpPr txBox="1">
            <a:spLocks noChangeArrowheads="1"/>
          </p:cNvSpPr>
          <p:nvPr/>
        </p:nvSpPr>
        <p:spPr bwMode="auto">
          <a:xfrm>
            <a:off x="971550" y="1076325"/>
            <a:ext cx="777691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 smtClean="0"/>
              <a:t>Berechne und gib das Ergebnis wieder als Dezimalbruch an!</a:t>
            </a:r>
            <a:endParaRPr lang="de-DE" altLang="de-DE" sz="2400" dirty="0"/>
          </a:p>
        </p:txBody>
      </p:sp>
      <p:cxnSp>
        <p:nvCxnSpPr>
          <p:cNvPr id="11" name="Gerade Verbindung 10"/>
          <p:cNvCxnSpPr/>
          <p:nvPr/>
        </p:nvCxnSpPr>
        <p:spPr>
          <a:xfrm>
            <a:off x="1043608" y="2708920"/>
            <a:ext cx="7488882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600867"/>
            <a:ext cx="2808312" cy="9895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547" y="3015274"/>
            <a:ext cx="6696744" cy="9826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983" y="4220961"/>
            <a:ext cx="5417544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1107" y="5301208"/>
            <a:ext cx="4824933" cy="8121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6850" y="4627612"/>
            <a:ext cx="1809750" cy="1428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6652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feld 1"/>
          <p:cNvSpPr txBox="1">
            <a:spLocks noChangeArrowheads="1"/>
          </p:cNvSpPr>
          <p:nvPr/>
        </p:nvSpPr>
        <p:spPr bwMode="auto">
          <a:xfrm>
            <a:off x="971550" y="548680"/>
            <a:ext cx="64801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 smtClean="0"/>
              <a:t>Aufgabe  4. b)</a:t>
            </a:r>
            <a:endParaRPr lang="de-DE" altLang="de-DE" sz="2400" dirty="0"/>
          </a:p>
        </p:txBody>
      </p:sp>
      <p:sp>
        <p:nvSpPr>
          <p:cNvPr id="3075" name="Textfeld 1"/>
          <p:cNvSpPr txBox="1">
            <a:spLocks noChangeArrowheads="1"/>
          </p:cNvSpPr>
          <p:nvPr/>
        </p:nvSpPr>
        <p:spPr bwMode="auto">
          <a:xfrm>
            <a:off x="971550" y="1076325"/>
            <a:ext cx="777691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 smtClean="0"/>
              <a:t>Berechne und gib das Ergebnis wieder als Dezimalbruch an!</a:t>
            </a:r>
            <a:endParaRPr lang="de-DE" altLang="de-DE" sz="2400" dirty="0"/>
          </a:p>
        </p:txBody>
      </p:sp>
      <p:cxnSp>
        <p:nvCxnSpPr>
          <p:cNvPr id="11" name="Gerade Verbindung 10"/>
          <p:cNvCxnSpPr/>
          <p:nvPr/>
        </p:nvCxnSpPr>
        <p:spPr>
          <a:xfrm>
            <a:off x="1043608" y="2708920"/>
            <a:ext cx="7488882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4089" y="1581907"/>
            <a:ext cx="2833611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6" y="2924944"/>
            <a:ext cx="7018243" cy="950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8495" y="4041254"/>
            <a:ext cx="6333230" cy="9079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4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3" y="5229200"/>
            <a:ext cx="3735125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Grafik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308303" y="4797152"/>
            <a:ext cx="1262379" cy="1461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4960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extfeld 1"/>
          <p:cNvSpPr txBox="1">
            <a:spLocks noChangeArrowheads="1"/>
          </p:cNvSpPr>
          <p:nvPr/>
        </p:nvSpPr>
        <p:spPr bwMode="auto">
          <a:xfrm>
            <a:off x="1547813" y="1484313"/>
            <a:ext cx="58324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/>
              <a:t>Es ist geschafft!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1422" y="2420888"/>
            <a:ext cx="1705256" cy="16561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feld 1"/>
          <p:cNvSpPr txBox="1">
            <a:spLocks noChangeArrowheads="1"/>
          </p:cNvSpPr>
          <p:nvPr/>
        </p:nvSpPr>
        <p:spPr bwMode="auto">
          <a:xfrm>
            <a:off x="971550" y="604838"/>
            <a:ext cx="64801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 smtClean="0"/>
              <a:t>Aufgabe  1.a)</a:t>
            </a:r>
            <a:endParaRPr lang="de-DE" altLang="de-DE" sz="2400" dirty="0"/>
          </a:p>
        </p:txBody>
      </p:sp>
      <p:sp>
        <p:nvSpPr>
          <p:cNvPr id="3075" name="Textfeld 1"/>
          <p:cNvSpPr txBox="1">
            <a:spLocks noChangeArrowheads="1"/>
          </p:cNvSpPr>
          <p:nvPr/>
        </p:nvSpPr>
        <p:spPr bwMode="auto">
          <a:xfrm>
            <a:off x="971550" y="1076325"/>
            <a:ext cx="56165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 smtClean="0"/>
              <a:t>Bestätige durch eine Rechnung</a:t>
            </a:r>
            <a:endParaRPr lang="de-DE" altLang="de-DE" sz="2400" dirty="0"/>
          </a:p>
        </p:txBody>
      </p:sp>
      <p:cxnSp>
        <p:nvCxnSpPr>
          <p:cNvPr id="11" name="Gerade Verbindung 10"/>
          <p:cNvCxnSpPr/>
          <p:nvPr/>
        </p:nvCxnSpPr>
        <p:spPr>
          <a:xfrm>
            <a:off x="1082673" y="2780928"/>
            <a:ext cx="6913563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2672" y="1700808"/>
            <a:ext cx="2912840" cy="7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3088" y="3039596"/>
            <a:ext cx="3982968" cy="7438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40" y="4221088"/>
            <a:ext cx="3371014" cy="492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3411499"/>
            <a:ext cx="2476787" cy="259841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feld 1"/>
          <p:cNvSpPr txBox="1">
            <a:spLocks noChangeArrowheads="1"/>
          </p:cNvSpPr>
          <p:nvPr/>
        </p:nvSpPr>
        <p:spPr bwMode="auto">
          <a:xfrm>
            <a:off x="971550" y="604838"/>
            <a:ext cx="64801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 smtClean="0"/>
              <a:t>Aufgabe  1.b)</a:t>
            </a:r>
            <a:endParaRPr lang="de-DE" altLang="de-DE" sz="2400" dirty="0"/>
          </a:p>
        </p:txBody>
      </p:sp>
      <p:sp>
        <p:nvSpPr>
          <p:cNvPr id="3075" name="Textfeld 1"/>
          <p:cNvSpPr txBox="1">
            <a:spLocks noChangeArrowheads="1"/>
          </p:cNvSpPr>
          <p:nvPr/>
        </p:nvSpPr>
        <p:spPr bwMode="auto">
          <a:xfrm>
            <a:off x="971550" y="1076325"/>
            <a:ext cx="56165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 smtClean="0"/>
              <a:t>Bestätige durch eine Rechnung</a:t>
            </a:r>
            <a:endParaRPr lang="de-DE" altLang="de-DE" sz="2400" dirty="0"/>
          </a:p>
        </p:txBody>
      </p:sp>
      <p:cxnSp>
        <p:nvCxnSpPr>
          <p:cNvPr id="11" name="Gerade Verbindung 10"/>
          <p:cNvCxnSpPr/>
          <p:nvPr/>
        </p:nvCxnSpPr>
        <p:spPr>
          <a:xfrm>
            <a:off x="1082673" y="2780928"/>
            <a:ext cx="6913563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1925" y="1737662"/>
            <a:ext cx="3192043" cy="779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3340" y="3181600"/>
            <a:ext cx="5258860" cy="7907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3340" y="4437112"/>
            <a:ext cx="4191624" cy="50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Grafik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3353041"/>
            <a:ext cx="1745734" cy="2672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528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feld 1"/>
          <p:cNvSpPr txBox="1">
            <a:spLocks noChangeArrowheads="1"/>
          </p:cNvSpPr>
          <p:nvPr/>
        </p:nvSpPr>
        <p:spPr bwMode="auto">
          <a:xfrm>
            <a:off x="971550" y="604838"/>
            <a:ext cx="64801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 smtClean="0"/>
              <a:t>Aufgabe  1.c)</a:t>
            </a:r>
            <a:endParaRPr lang="de-DE" altLang="de-DE" sz="2400" dirty="0"/>
          </a:p>
        </p:txBody>
      </p:sp>
      <p:sp>
        <p:nvSpPr>
          <p:cNvPr id="3075" name="Textfeld 1"/>
          <p:cNvSpPr txBox="1">
            <a:spLocks noChangeArrowheads="1"/>
          </p:cNvSpPr>
          <p:nvPr/>
        </p:nvSpPr>
        <p:spPr bwMode="auto">
          <a:xfrm>
            <a:off x="971550" y="1076325"/>
            <a:ext cx="56165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 smtClean="0"/>
              <a:t>Bestätige durch eine Rechnung</a:t>
            </a:r>
            <a:endParaRPr lang="de-DE" altLang="de-DE" sz="2400" dirty="0"/>
          </a:p>
        </p:txBody>
      </p:sp>
      <p:cxnSp>
        <p:nvCxnSpPr>
          <p:cNvPr id="11" name="Gerade Verbindung 10"/>
          <p:cNvCxnSpPr/>
          <p:nvPr/>
        </p:nvCxnSpPr>
        <p:spPr>
          <a:xfrm>
            <a:off x="1082673" y="2780928"/>
            <a:ext cx="6913563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2671" y="1700808"/>
            <a:ext cx="3015043" cy="7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2672" y="3164852"/>
            <a:ext cx="5505453" cy="7682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9808" y="4248871"/>
            <a:ext cx="2864120" cy="7720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876256" y="3159991"/>
            <a:ext cx="1274307" cy="2949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8367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feld 1"/>
          <p:cNvSpPr txBox="1">
            <a:spLocks noChangeArrowheads="1"/>
          </p:cNvSpPr>
          <p:nvPr/>
        </p:nvSpPr>
        <p:spPr bwMode="auto">
          <a:xfrm>
            <a:off x="971550" y="604838"/>
            <a:ext cx="64801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 smtClean="0"/>
              <a:t>Aufgabe  1.d)</a:t>
            </a:r>
            <a:endParaRPr lang="de-DE" altLang="de-DE" sz="2400" dirty="0"/>
          </a:p>
        </p:txBody>
      </p:sp>
      <p:sp>
        <p:nvSpPr>
          <p:cNvPr id="3075" name="Textfeld 1"/>
          <p:cNvSpPr txBox="1">
            <a:spLocks noChangeArrowheads="1"/>
          </p:cNvSpPr>
          <p:nvPr/>
        </p:nvSpPr>
        <p:spPr bwMode="auto">
          <a:xfrm>
            <a:off x="971550" y="1076325"/>
            <a:ext cx="56165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 smtClean="0"/>
              <a:t>Bestätige durch eine Rechnung</a:t>
            </a:r>
            <a:endParaRPr lang="de-DE" altLang="de-DE" sz="2400" dirty="0"/>
          </a:p>
        </p:txBody>
      </p:sp>
      <p:cxnSp>
        <p:nvCxnSpPr>
          <p:cNvPr id="11" name="Gerade Verbindung 10"/>
          <p:cNvCxnSpPr/>
          <p:nvPr/>
        </p:nvCxnSpPr>
        <p:spPr>
          <a:xfrm>
            <a:off x="1082673" y="2780928"/>
            <a:ext cx="6913563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2671" y="1700808"/>
            <a:ext cx="3128966" cy="746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2670" y="3079356"/>
            <a:ext cx="5275167" cy="7135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2671" y="4077072"/>
            <a:ext cx="3089375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7838" y="3664640"/>
            <a:ext cx="1721417" cy="2265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2434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feld 1"/>
          <p:cNvSpPr txBox="1">
            <a:spLocks noChangeArrowheads="1"/>
          </p:cNvSpPr>
          <p:nvPr/>
        </p:nvSpPr>
        <p:spPr bwMode="auto">
          <a:xfrm>
            <a:off x="827584" y="604838"/>
            <a:ext cx="64801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 smtClean="0"/>
              <a:t>Aufgabe 2. a)</a:t>
            </a:r>
            <a:endParaRPr lang="de-DE" altLang="de-DE" sz="2400" dirty="0"/>
          </a:p>
        </p:txBody>
      </p:sp>
      <p:sp>
        <p:nvSpPr>
          <p:cNvPr id="3075" name="Textfeld 1"/>
          <p:cNvSpPr txBox="1">
            <a:spLocks noChangeArrowheads="1"/>
          </p:cNvSpPr>
          <p:nvPr/>
        </p:nvSpPr>
        <p:spPr bwMode="auto">
          <a:xfrm>
            <a:off x="827584" y="1085290"/>
            <a:ext cx="56165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 smtClean="0"/>
              <a:t>Bestätige durch eine Rechnung</a:t>
            </a:r>
            <a:endParaRPr lang="de-DE" altLang="de-DE" sz="2400" dirty="0"/>
          </a:p>
        </p:txBody>
      </p:sp>
      <p:cxnSp>
        <p:nvCxnSpPr>
          <p:cNvPr id="11" name="Gerade Verbindung 10"/>
          <p:cNvCxnSpPr/>
          <p:nvPr/>
        </p:nvCxnSpPr>
        <p:spPr>
          <a:xfrm>
            <a:off x="899591" y="2719464"/>
            <a:ext cx="6913563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174" y="4429762"/>
            <a:ext cx="5229393" cy="7464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573" y="2924944"/>
            <a:ext cx="3491147" cy="13681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8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918" y="5445224"/>
            <a:ext cx="5497774" cy="7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9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159" y="1547253"/>
            <a:ext cx="7237241" cy="4961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30" name="Picture 10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7010" y="2117459"/>
            <a:ext cx="2928404" cy="492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Grafik 1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3384" y="3359646"/>
            <a:ext cx="1428750" cy="186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9819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feld 1"/>
          <p:cNvSpPr txBox="1">
            <a:spLocks noChangeArrowheads="1"/>
          </p:cNvSpPr>
          <p:nvPr/>
        </p:nvSpPr>
        <p:spPr bwMode="auto">
          <a:xfrm>
            <a:off x="827584" y="604838"/>
            <a:ext cx="64801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 smtClean="0"/>
              <a:t>Aufgabe 2. b)</a:t>
            </a:r>
            <a:endParaRPr lang="de-DE" altLang="de-DE" sz="2400" dirty="0"/>
          </a:p>
        </p:txBody>
      </p:sp>
      <p:sp>
        <p:nvSpPr>
          <p:cNvPr id="3075" name="Textfeld 1"/>
          <p:cNvSpPr txBox="1">
            <a:spLocks noChangeArrowheads="1"/>
          </p:cNvSpPr>
          <p:nvPr/>
        </p:nvSpPr>
        <p:spPr bwMode="auto">
          <a:xfrm>
            <a:off x="827584" y="1085290"/>
            <a:ext cx="56165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 smtClean="0"/>
              <a:t>Bestätige durch eine Rechnung</a:t>
            </a:r>
            <a:endParaRPr lang="de-DE" altLang="de-DE" sz="2400" dirty="0"/>
          </a:p>
        </p:txBody>
      </p:sp>
      <p:cxnSp>
        <p:nvCxnSpPr>
          <p:cNvPr id="11" name="Gerade Verbindung 10"/>
          <p:cNvCxnSpPr/>
          <p:nvPr/>
        </p:nvCxnSpPr>
        <p:spPr>
          <a:xfrm>
            <a:off x="899591" y="2924944"/>
            <a:ext cx="6913563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867" y="1700808"/>
            <a:ext cx="7092518" cy="4709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866" y="2306435"/>
            <a:ext cx="2772037" cy="4744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607" y="3200400"/>
            <a:ext cx="2304256" cy="3964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899" y="3861048"/>
            <a:ext cx="5256584" cy="750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3343" y="4869160"/>
            <a:ext cx="4966809" cy="7468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Grafik 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390371" y="4077072"/>
            <a:ext cx="2304257" cy="1962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3352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feld 1"/>
          <p:cNvSpPr txBox="1">
            <a:spLocks noChangeArrowheads="1"/>
          </p:cNvSpPr>
          <p:nvPr/>
        </p:nvSpPr>
        <p:spPr bwMode="auto">
          <a:xfrm>
            <a:off x="676564" y="530144"/>
            <a:ext cx="64801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 smtClean="0"/>
              <a:t>Aufgabe  3. a)</a:t>
            </a:r>
            <a:endParaRPr lang="de-DE" altLang="de-DE" sz="2400" dirty="0"/>
          </a:p>
        </p:txBody>
      </p:sp>
      <p:sp>
        <p:nvSpPr>
          <p:cNvPr id="3075" name="Textfeld 1"/>
          <p:cNvSpPr txBox="1">
            <a:spLocks noChangeArrowheads="1"/>
          </p:cNvSpPr>
          <p:nvPr/>
        </p:nvSpPr>
        <p:spPr bwMode="auto">
          <a:xfrm>
            <a:off x="668216" y="980728"/>
            <a:ext cx="772020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sz="2400" dirty="0"/>
              <a:t>Berechne und gib das Ergebnis wieder als </a:t>
            </a:r>
            <a:endParaRPr lang="de-DE" sz="2400" dirty="0" smtClean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sz="2400" dirty="0" smtClean="0"/>
              <a:t>(</a:t>
            </a:r>
            <a:r>
              <a:rPr lang="de-DE" sz="2400" dirty="0"/>
              <a:t>unendlichen) Dezimalbruch an!</a:t>
            </a:r>
            <a:endParaRPr lang="de-DE" altLang="de-DE" sz="2400" dirty="0"/>
          </a:p>
        </p:txBody>
      </p:sp>
      <p:cxnSp>
        <p:nvCxnSpPr>
          <p:cNvPr id="11" name="Gerade Verbindung 10"/>
          <p:cNvCxnSpPr/>
          <p:nvPr/>
        </p:nvCxnSpPr>
        <p:spPr>
          <a:xfrm>
            <a:off x="711896" y="2924944"/>
            <a:ext cx="7632848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2" y="1916832"/>
            <a:ext cx="2146305" cy="7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3" y="3178269"/>
            <a:ext cx="5818680" cy="8267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6218" y="4365104"/>
            <a:ext cx="3193904" cy="7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4330134"/>
            <a:ext cx="2402886" cy="1931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720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feld 1"/>
          <p:cNvSpPr txBox="1">
            <a:spLocks noChangeArrowheads="1"/>
          </p:cNvSpPr>
          <p:nvPr/>
        </p:nvSpPr>
        <p:spPr bwMode="auto">
          <a:xfrm>
            <a:off x="676564" y="530144"/>
            <a:ext cx="64801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2400" dirty="0" smtClean="0"/>
              <a:t>Aufgabe  3. b)</a:t>
            </a:r>
            <a:endParaRPr lang="de-DE" altLang="de-DE" sz="2400" dirty="0"/>
          </a:p>
        </p:txBody>
      </p:sp>
      <p:sp>
        <p:nvSpPr>
          <p:cNvPr id="3075" name="Textfeld 1"/>
          <p:cNvSpPr txBox="1">
            <a:spLocks noChangeArrowheads="1"/>
          </p:cNvSpPr>
          <p:nvPr/>
        </p:nvSpPr>
        <p:spPr bwMode="auto">
          <a:xfrm>
            <a:off x="668216" y="980728"/>
            <a:ext cx="772020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sz="2400" dirty="0"/>
              <a:t>Berechne und gib das Ergebnis wieder als </a:t>
            </a:r>
            <a:endParaRPr lang="de-DE" sz="2400" dirty="0" smtClean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sz="2400" dirty="0" smtClean="0"/>
              <a:t>(</a:t>
            </a:r>
            <a:r>
              <a:rPr lang="de-DE" sz="2400" dirty="0"/>
              <a:t>unendlichen) Dezimalbruch an!</a:t>
            </a:r>
            <a:endParaRPr lang="de-DE" altLang="de-DE" sz="2400" dirty="0"/>
          </a:p>
        </p:txBody>
      </p:sp>
      <p:cxnSp>
        <p:nvCxnSpPr>
          <p:cNvPr id="11" name="Gerade Verbindung 10"/>
          <p:cNvCxnSpPr/>
          <p:nvPr/>
        </p:nvCxnSpPr>
        <p:spPr>
          <a:xfrm>
            <a:off x="711896" y="2924944"/>
            <a:ext cx="7632848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660" y="2060848"/>
            <a:ext cx="2546809" cy="50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659" y="3281362"/>
            <a:ext cx="5994716" cy="8677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032" y="4509120"/>
            <a:ext cx="3094021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Grafik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8979" y="4221088"/>
            <a:ext cx="1408947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3790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tandarddesign">
  <a:themeElements>
    <a:clrScheme name="Standarddesign 4">
      <a:dk1>
        <a:srgbClr val="000000"/>
      </a:dk1>
      <a:lt1>
        <a:srgbClr val="FFFFCC"/>
      </a:lt1>
      <a:dk2>
        <a:srgbClr val="808000"/>
      </a:dk2>
      <a:lt2>
        <a:srgbClr val="666633"/>
      </a:lt2>
      <a:accent1>
        <a:srgbClr val="339933"/>
      </a:accent1>
      <a:accent2>
        <a:srgbClr val="800000"/>
      </a:accent2>
      <a:accent3>
        <a:srgbClr val="FFFFE2"/>
      </a:accent3>
      <a:accent4>
        <a:srgbClr val="000000"/>
      </a:accent4>
      <a:accent5>
        <a:srgbClr val="ADCAAD"/>
      </a:accent5>
      <a:accent6>
        <a:srgbClr val="730000"/>
      </a:accent6>
      <a:hlink>
        <a:srgbClr val="0033CC"/>
      </a:hlink>
      <a:folHlink>
        <a:srgbClr val="FFCC66"/>
      </a:folHlink>
    </a:clrScheme>
    <a:fontScheme name="Standard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209</Words>
  <Application>Microsoft Office PowerPoint</Application>
  <PresentationFormat>Bildschirmpräsentation (4:3)</PresentationFormat>
  <Paragraphs>38</Paragraphs>
  <Slides>16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16</vt:i4>
      </vt:variant>
    </vt:vector>
  </HeadingPairs>
  <TitlesOfParts>
    <vt:vector size="17" baseType="lpstr">
      <vt:lpstr>Standarddesign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EMG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Günther Rasch</dc:creator>
  <cp:lastModifiedBy>GRasch</cp:lastModifiedBy>
  <cp:revision>139</cp:revision>
  <dcterms:created xsi:type="dcterms:W3CDTF">2008-04-16T19:44:28Z</dcterms:created>
  <dcterms:modified xsi:type="dcterms:W3CDTF">2016-02-04T12:30:50Z</dcterms:modified>
</cp:coreProperties>
</file>