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6336-B1DA-4203-85A7-820EAF1EF20A}" type="datetimeFigureOut">
              <a:rPr lang="de-DE" smtClean="0"/>
              <a:t>14.03.2013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E47F-D111-473F-9437-D684FB423E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4191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6336-B1DA-4203-85A7-820EAF1EF20A}" type="datetimeFigureOut">
              <a:rPr lang="de-DE" smtClean="0"/>
              <a:t>14.03.2013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E47F-D111-473F-9437-D684FB423E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821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6336-B1DA-4203-85A7-820EAF1EF20A}" type="datetimeFigureOut">
              <a:rPr lang="de-DE" smtClean="0"/>
              <a:t>14.03.2013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E47F-D111-473F-9437-D684FB423E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6933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6336-B1DA-4203-85A7-820EAF1EF20A}" type="datetimeFigureOut">
              <a:rPr lang="de-DE" smtClean="0"/>
              <a:t>14.03.2013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E47F-D111-473F-9437-D684FB423E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5986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6336-B1DA-4203-85A7-820EAF1EF20A}" type="datetimeFigureOut">
              <a:rPr lang="de-DE" smtClean="0"/>
              <a:t>14.03.2013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E47F-D111-473F-9437-D684FB423E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8093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6336-B1DA-4203-85A7-820EAF1EF20A}" type="datetimeFigureOut">
              <a:rPr lang="de-DE" smtClean="0"/>
              <a:t>14.03.2013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E47F-D111-473F-9437-D684FB423E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2810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6336-B1DA-4203-85A7-820EAF1EF20A}" type="datetimeFigureOut">
              <a:rPr lang="de-DE" smtClean="0"/>
              <a:t>14.03.2013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E47F-D111-473F-9437-D684FB423E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4282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6336-B1DA-4203-85A7-820EAF1EF20A}" type="datetimeFigureOut">
              <a:rPr lang="de-DE" smtClean="0"/>
              <a:t>14.03.2013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E47F-D111-473F-9437-D684FB423E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6589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6336-B1DA-4203-85A7-820EAF1EF20A}" type="datetimeFigureOut">
              <a:rPr lang="de-DE" smtClean="0"/>
              <a:t>14.03.2013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E47F-D111-473F-9437-D684FB423E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9184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6336-B1DA-4203-85A7-820EAF1EF20A}" type="datetimeFigureOut">
              <a:rPr lang="de-DE" smtClean="0"/>
              <a:t>14.03.2013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E47F-D111-473F-9437-D684FB423E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902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6336-B1DA-4203-85A7-820EAF1EF20A}" type="datetimeFigureOut">
              <a:rPr lang="de-DE" smtClean="0"/>
              <a:t>14.03.2013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E47F-D111-473F-9437-D684FB423E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8101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36336-B1DA-4203-85A7-820EAF1EF20A}" type="datetimeFigureOut">
              <a:rPr lang="de-DE" smtClean="0"/>
              <a:t>14.03.2013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8E47F-D111-473F-9437-D684FB423E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9584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7.jpe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6.wmf"/><Relationship Id="rId4" Type="http://schemas.openxmlformats.org/officeDocument/2006/relationships/image" Target="../media/image8.jpeg"/><Relationship Id="rId9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12.jpe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979712" y="222193"/>
            <a:ext cx="5112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Times New Roman" pitchFamily="18" charset="0"/>
                <a:cs typeface="Times New Roman" pitchFamily="18" charset="0"/>
              </a:rPr>
              <a:t>Hertzsprung – Russel – Diagramm  (HRD)</a:t>
            </a:r>
            <a:endParaRPr lang="de-DE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791580" y="764704"/>
            <a:ext cx="74888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>Jeder Stern gehört zu einer bestimmten Spektralklasse und hat eine bestimmte absolute Helligkeit M. </a:t>
            </a:r>
            <a:br>
              <a:rPr lang="de-DE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>Bei nahen Sternen kann man sowohl die Spektralklasse als auch  M  recht gut bestimmen.</a:t>
            </a:r>
          </a:p>
          <a:p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>Was fällt auf, wenn man diese Sterne in ein HRD (Achsen siehe unten!)  einträgt?</a:t>
            </a:r>
            <a:endParaRPr lang="de-DE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403648" y="5013176"/>
            <a:ext cx="65083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>Die meisten Sterne liegen in einem Streifen, der als </a:t>
            </a:r>
            <a:r>
              <a:rPr lang="de-DE" sz="1400" b="1" dirty="0" smtClean="0">
                <a:latin typeface="Times New Roman" pitchFamily="18" charset="0"/>
                <a:cs typeface="Times New Roman" pitchFamily="18" charset="0"/>
              </a:rPr>
              <a:t>Hauptreihe</a:t>
            </a:r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> bezeichnet wird.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1402094" y="5454673"/>
            <a:ext cx="6336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>Wo liegen im Bild „weiße Zwerge“ bzw. „rote Riesen“?</a:t>
            </a:r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692541"/>
            <a:ext cx="3986933" cy="3293784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33" y="1685742"/>
            <a:ext cx="3995164" cy="3300583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8454" y="1685742"/>
            <a:ext cx="3992343" cy="3298253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2555776" y="3645024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>„weiße Zwerge“</a:t>
            </a:r>
          </a:p>
        </p:txBody>
      </p:sp>
      <p:sp>
        <p:nvSpPr>
          <p:cNvPr id="12" name="Rechteck 11"/>
          <p:cNvSpPr/>
          <p:nvPr/>
        </p:nvSpPr>
        <p:spPr>
          <a:xfrm>
            <a:off x="3786637" y="2276872"/>
            <a:ext cx="11592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>rote Riesen“</a:t>
            </a:r>
            <a:endParaRPr lang="de-DE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981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979712" y="222193"/>
            <a:ext cx="5112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Times New Roman" pitchFamily="18" charset="0"/>
                <a:cs typeface="Times New Roman" pitchFamily="18" charset="0"/>
              </a:rPr>
              <a:t>Hertzsprung – Russel – Diagramm  (HRD)</a:t>
            </a:r>
            <a:endParaRPr lang="de-DE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Grafik 2" descr="hertzdiagramm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35696" y="845118"/>
            <a:ext cx="3960440" cy="4104456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969779" y="5157192"/>
            <a:ext cx="51288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>uf der senkrechten Achse kann man statt  M  auch  L  auftragen.</a:t>
            </a:r>
            <a:br>
              <a:rPr lang="de-DE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de-DE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Zeigen Sie, dass zur 100-fachen Leuchtkraft eine um 5 kleinere </a:t>
            </a:r>
            <a:br>
              <a:rPr lang="de-DE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de-DE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absolute Helligkeit gehört.</a:t>
            </a:r>
            <a:endParaRPr lang="de-DE" sz="1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1005979" y="2752538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>M = 4,8</a:t>
            </a:r>
            <a:endParaRPr lang="de-DE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1020304" y="2003601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>M =  0</a:t>
            </a:r>
            <a:endParaRPr lang="de-DE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1000638" y="1190622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>M =  - 5 </a:t>
            </a:r>
            <a:endParaRPr lang="de-DE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1020304" y="3576479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>M =  10</a:t>
            </a:r>
            <a:endParaRPr lang="de-DE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977962" y="5855797"/>
            <a:ext cx="4608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Schätzen Sie den Sternradius von Arktur ab!</a:t>
            </a:r>
            <a:endParaRPr lang="de-DE" sz="1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" name="Grafik 27" descr="Sternradien-ISB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940153" y="3884256"/>
            <a:ext cx="2874562" cy="2702662"/>
          </a:xfrm>
          <a:prstGeom prst="rect">
            <a:avLst/>
          </a:prstGeom>
        </p:spPr>
      </p:pic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30" name="Objek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6956929"/>
              </p:ext>
            </p:extLst>
          </p:nvPr>
        </p:nvGraphicFramePr>
        <p:xfrm>
          <a:off x="6098659" y="692935"/>
          <a:ext cx="2401880" cy="995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5" imgW="2120900" imgH="889000" progId="Equation.DSMT4">
                  <p:embed/>
                </p:oleObj>
              </mc:Choice>
              <mc:Fallback>
                <p:oleObj name="Equation" r:id="rId5" imgW="2120900" imgH="889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8659" y="692935"/>
                        <a:ext cx="2401880" cy="9953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0" y="476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36" name="Objek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2517945"/>
              </p:ext>
            </p:extLst>
          </p:nvPr>
        </p:nvGraphicFramePr>
        <p:xfrm>
          <a:off x="6098659" y="1894528"/>
          <a:ext cx="2197199" cy="8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7" imgW="1790640" imgH="685800" progId="Equation.DSMT4">
                  <p:embed/>
                </p:oleObj>
              </mc:Choice>
              <mc:Fallback>
                <p:oleObj name="Equation" r:id="rId7" imgW="1790640" imgH="685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8659" y="1894528"/>
                        <a:ext cx="2197199" cy="833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9"/>
          <p:cNvSpPr>
            <a:spLocks noChangeArrowheads="1"/>
          </p:cNvSpPr>
          <p:nvPr/>
        </p:nvSpPr>
        <p:spPr bwMode="auto">
          <a:xfrm>
            <a:off x="0" y="1152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38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39" name="Objek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9835437"/>
              </p:ext>
            </p:extLst>
          </p:nvPr>
        </p:nvGraphicFramePr>
        <p:xfrm>
          <a:off x="6098659" y="2752538"/>
          <a:ext cx="2188757" cy="12525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9" imgW="1651000" imgH="939800" progId="Equation.DSMT4">
                  <p:embed/>
                </p:oleObj>
              </mc:Choice>
              <mc:Fallback>
                <p:oleObj name="Equation" r:id="rId9" imgW="1651000" imgH="9398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8659" y="2752538"/>
                        <a:ext cx="2188757" cy="12525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Rectangle 20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3984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/>
      <p:bldP spid="24" grpId="0"/>
      <p:bldP spid="25" grpId="0"/>
      <p:bldP spid="26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979712" y="222193"/>
            <a:ext cx="5112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Times New Roman" pitchFamily="18" charset="0"/>
                <a:cs typeface="Times New Roman" pitchFamily="18" charset="0"/>
              </a:rPr>
              <a:t>Hertzsprung – Russel – Diagramm  (HRD)</a:t>
            </a:r>
            <a:endParaRPr lang="de-DE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Grafik 2" descr="HR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77816" y="747307"/>
            <a:ext cx="3600400" cy="4536504"/>
          </a:xfrm>
          <a:prstGeom prst="rect">
            <a:avLst/>
          </a:prstGeom>
        </p:spPr>
      </p:pic>
      <p:grpSp>
        <p:nvGrpSpPr>
          <p:cNvPr id="5" name="Zeichenbereich 11"/>
          <p:cNvGrpSpPr/>
          <p:nvPr/>
        </p:nvGrpSpPr>
        <p:grpSpPr>
          <a:xfrm>
            <a:off x="409184" y="908720"/>
            <a:ext cx="776864" cy="4092521"/>
            <a:chOff x="81402" y="45503"/>
            <a:chExt cx="554056" cy="1744004"/>
          </a:xfrm>
        </p:grpSpPr>
        <p:cxnSp>
          <p:nvCxnSpPr>
            <p:cNvPr id="7" name="AutoShape 12"/>
            <p:cNvCxnSpPr>
              <a:cxnSpLocks noChangeShapeType="1"/>
            </p:cNvCxnSpPr>
            <p:nvPr/>
          </p:nvCxnSpPr>
          <p:spPr bwMode="auto">
            <a:xfrm flipH="1" flipV="1">
              <a:off x="512043" y="124259"/>
              <a:ext cx="3501" cy="16311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Text Box 13"/>
            <p:cNvSpPr txBox="1">
              <a:spLocks noChangeArrowheads="1"/>
            </p:cNvSpPr>
            <p:nvPr/>
          </p:nvSpPr>
          <p:spPr bwMode="auto">
            <a:xfrm>
              <a:off x="133044" y="45503"/>
              <a:ext cx="453398" cy="35440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de-DE" sz="1100" dirty="0">
                  <a:effectLst/>
                  <a:latin typeface="Calibri"/>
                  <a:ea typeface="Times New Roman"/>
                  <a:cs typeface="Times New Roman"/>
                </a:rPr>
                <a:t>L/L</a:t>
              </a:r>
              <a:r>
                <a:rPr lang="de-DE" sz="800" baseline="-25000" dirty="0">
                  <a:effectLst/>
                  <a:latin typeface="Cambria Math"/>
                  <a:ea typeface="Times New Roman"/>
                  <a:cs typeface="Times New Roman"/>
                </a:rPr>
                <a:t>⊙</a:t>
              </a:r>
              <a:endParaRPr lang="de-DE" sz="1100" dirty="0">
                <a:effectLst/>
                <a:latin typeface="Calibri"/>
                <a:ea typeface="Times New Roman"/>
                <a:cs typeface="Times New Roman"/>
              </a:endParaRPr>
            </a:p>
          </p:txBody>
        </p:sp>
        <p:cxnSp>
          <p:nvCxnSpPr>
            <p:cNvPr id="9" name="AutoShape 14"/>
            <p:cNvCxnSpPr>
              <a:cxnSpLocks noChangeShapeType="1"/>
            </p:cNvCxnSpPr>
            <p:nvPr/>
          </p:nvCxnSpPr>
          <p:spPr bwMode="auto">
            <a:xfrm flipH="1">
              <a:off x="474405" y="1060578"/>
              <a:ext cx="70023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AutoShape 15"/>
            <p:cNvCxnSpPr>
              <a:cxnSpLocks noChangeShapeType="1"/>
            </p:cNvCxnSpPr>
            <p:nvPr/>
          </p:nvCxnSpPr>
          <p:spPr bwMode="auto">
            <a:xfrm flipH="1">
              <a:off x="479657" y="749055"/>
              <a:ext cx="67397" cy="17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AutoShape 17"/>
            <p:cNvCxnSpPr>
              <a:cxnSpLocks noChangeShapeType="1"/>
            </p:cNvCxnSpPr>
            <p:nvPr/>
          </p:nvCxnSpPr>
          <p:spPr bwMode="auto">
            <a:xfrm>
              <a:off x="480532" y="454158"/>
              <a:ext cx="60395" cy="8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AutoShape 18"/>
            <p:cNvCxnSpPr>
              <a:cxnSpLocks noChangeShapeType="1"/>
            </p:cNvCxnSpPr>
            <p:nvPr/>
          </p:nvCxnSpPr>
          <p:spPr bwMode="auto">
            <a:xfrm>
              <a:off x="479657" y="1365101"/>
              <a:ext cx="61270" cy="8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AutoShape 19"/>
            <p:cNvCxnSpPr>
              <a:cxnSpLocks noChangeShapeType="1"/>
            </p:cNvCxnSpPr>
            <p:nvPr/>
          </p:nvCxnSpPr>
          <p:spPr bwMode="auto">
            <a:xfrm>
              <a:off x="484033" y="1686249"/>
              <a:ext cx="63896" cy="8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" name="Text Box 20"/>
            <p:cNvSpPr txBox="1">
              <a:spLocks noChangeArrowheads="1"/>
            </p:cNvSpPr>
            <p:nvPr/>
          </p:nvSpPr>
          <p:spPr bwMode="auto">
            <a:xfrm>
              <a:off x="86653" y="343025"/>
              <a:ext cx="495412" cy="21526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de-DE" sz="800">
                  <a:effectLst/>
                  <a:latin typeface="Calibri"/>
                  <a:ea typeface="Times New Roman"/>
                  <a:cs typeface="Times New Roman"/>
                </a:rPr>
                <a:t>10000</a:t>
              </a:r>
              <a:endParaRPr lang="de-DE" sz="1100"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15" name="Text Box 21"/>
            <p:cNvSpPr txBox="1">
              <a:spLocks noChangeArrowheads="1"/>
            </p:cNvSpPr>
            <p:nvPr/>
          </p:nvSpPr>
          <p:spPr bwMode="auto">
            <a:xfrm>
              <a:off x="194314" y="637922"/>
              <a:ext cx="403507" cy="21526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de-DE" sz="800">
                  <a:effectLst/>
                  <a:latin typeface="Calibri"/>
                  <a:ea typeface="Times New Roman"/>
                  <a:cs typeface="Times New Roman"/>
                </a:rPr>
                <a:t>100</a:t>
              </a:r>
              <a:endParaRPr lang="de-DE" sz="1100"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16" name="Text Box 22"/>
            <p:cNvSpPr txBox="1">
              <a:spLocks noChangeArrowheads="1"/>
            </p:cNvSpPr>
            <p:nvPr/>
          </p:nvSpPr>
          <p:spPr bwMode="auto">
            <a:xfrm>
              <a:off x="296722" y="943320"/>
              <a:ext cx="331734" cy="21526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de-DE" sz="800">
                  <a:effectLst/>
                  <a:latin typeface="Calibri"/>
                  <a:ea typeface="Times New Roman"/>
                  <a:cs typeface="Times New Roman"/>
                </a:rPr>
                <a:t>1</a:t>
              </a:r>
              <a:endParaRPr lang="de-DE" sz="1100"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17" name="Text Box 23"/>
            <p:cNvSpPr txBox="1">
              <a:spLocks noChangeArrowheads="1"/>
            </p:cNvSpPr>
            <p:nvPr/>
          </p:nvSpPr>
          <p:spPr bwMode="auto">
            <a:xfrm>
              <a:off x="179434" y="1256593"/>
              <a:ext cx="402632" cy="21526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de-DE" sz="800">
                  <a:effectLst/>
                  <a:latin typeface="Calibri"/>
                  <a:ea typeface="Times New Roman"/>
                  <a:cs typeface="Times New Roman"/>
                </a:rPr>
                <a:t>0,01</a:t>
              </a:r>
              <a:endParaRPr lang="de-DE" sz="1100"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18" name="Text Box 24"/>
            <p:cNvSpPr txBox="1">
              <a:spLocks noChangeArrowheads="1"/>
            </p:cNvSpPr>
            <p:nvPr/>
          </p:nvSpPr>
          <p:spPr bwMode="auto">
            <a:xfrm>
              <a:off x="81402" y="1574241"/>
              <a:ext cx="554056" cy="21526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de-DE" sz="800">
                  <a:effectLst/>
                  <a:latin typeface="Calibri"/>
                  <a:ea typeface="Times New Roman"/>
                  <a:cs typeface="Times New Roman"/>
                </a:rPr>
                <a:t>0,0001</a:t>
              </a:r>
              <a:endParaRPr lang="de-DE" sz="1100">
                <a:effectLst/>
                <a:latin typeface="Calibri"/>
                <a:ea typeface="Times New Roman"/>
                <a:cs typeface="Times New Roman"/>
              </a:endParaRPr>
            </a:p>
          </p:txBody>
        </p:sp>
      </p:grpSp>
      <p:sp>
        <p:nvSpPr>
          <p:cNvPr id="2" name="Textfeld 1"/>
          <p:cNvSpPr txBox="1"/>
          <p:nvPr/>
        </p:nvSpPr>
        <p:spPr>
          <a:xfrm>
            <a:off x="657838" y="5445224"/>
            <a:ext cx="42044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>Welche Eigenschaften von Regulus zeigt das HRD?</a:t>
            </a:r>
            <a:br>
              <a:rPr lang="de-DE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>Bestimmen Sie die Entfernung von Regulus und den relativen Radius, wenn man  m = 1,36  kennt! </a:t>
            </a:r>
            <a:endParaRPr lang="de-DE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4982192" y="836229"/>
            <a:ext cx="3600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Times New Roman" pitchFamily="18" charset="0"/>
                <a:cs typeface="Times New Roman" pitchFamily="18" charset="0"/>
              </a:rPr>
              <a:t>Regulus ist ein Hauptreihenstern </a:t>
            </a:r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>B7 mit</a:t>
            </a:r>
            <a:br>
              <a:rPr lang="de-DE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de-DE" sz="1400" dirty="0">
                <a:latin typeface="Times New Roman" pitchFamily="18" charset="0"/>
                <a:cs typeface="Times New Roman" pitchFamily="18" charset="0"/>
              </a:rPr>
              <a:t>≈  – 0,6  </a:t>
            </a:r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> und   </a:t>
            </a:r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de-DE" sz="1400" baseline="30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> =  L / L</a:t>
            </a:r>
            <a:r>
              <a:rPr lang="de-DE" sz="1400" baseline="-25000" dirty="0" smtClean="0">
                <a:latin typeface="Times New Roman" pitchFamily="18" charset="0"/>
                <a:cs typeface="Times New Roman" pitchFamily="18" charset="0"/>
              </a:rPr>
              <a:t>⊙</a:t>
            </a:r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>  ≈ 100 </a:t>
            </a:r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>und   T ≈ </a:t>
            </a:r>
            <a:r>
              <a:rPr lang="de-DE" sz="1400" dirty="0">
                <a:latin typeface="Times New Roman" pitchFamily="18" charset="0"/>
                <a:cs typeface="Times New Roman" pitchFamily="18" charset="0"/>
              </a:rPr>
              <a:t>13000 </a:t>
            </a:r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de-DE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4982192" y="3992892"/>
            <a:ext cx="39743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err="1" smtClean="0">
                <a:latin typeface="Times New Roman" pitchFamily="18" charset="0"/>
                <a:cs typeface="Times New Roman" pitchFamily="18" charset="0"/>
              </a:rPr>
              <a:t>Denebola</a:t>
            </a:r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> ist ein Hauptreihenstern A3 mit  m = 2,14.</a:t>
            </a:r>
          </a:p>
          <a:p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>Bestimmen Sie näherungsweise die Entfernung </a:t>
            </a:r>
          </a:p>
          <a:p>
            <a:r>
              <a:rPr lang="de-DE" sz="1400" dirty="0" smtClean="0">
                <a:latin typeface="Times New Roman" pitchFamily="18" charset="0"/>
                <a:cs typeface="Times New Roman" pitchFamily="18" charset="0"/>
              </a:rPr>
              <a:t>dieses Sterns.</a:t>
            </a:r>
            <a:r>
              <a:rPr lang="de-DE" sz="1100" dirty="0" smtClean="0">
                <a:latin typeface="Times New Roman" pitchFamily="18" charset="0"/>
                <a:cs typeface="Times New Roman" pitchFamily="18" charset="0"/>
              </a:rPr>
              <a:t> (Spektroskopische Entfernungsbestimmung!)</a:t>
            </a:r>
            <a:endParaRPr lang="de-DE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22" name="Objek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141989"/>
              </p:ext>
            </p:extLst>
          </p:nvPr>
        </p:nvGraphicFramePr>
        <p:xfrm>
          <a:off x="5076057" y="1606893"/>
          <a:ext cx="3096344" cy="9857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4" imgW="2540000" imgH="812800" progId="Equation.DSMT4">
                  <p:embed/>
                </p:oleObj>
              </mc:Choice>
              <mc:Fallback>
                <p:oleObj name="Equation" r:id="rId4" imgW="2540000" imgH="812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7" y="1606893"/>
                        <a:ext cx="3096344" cy="9857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25" name="Objek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4236263"/>
              </p:ext>
            </p:extLst>
          </p:nvPr>
        </p:nvGraphicFramePr>
        <p:xfrm>
          <a:off x="5148064" y="2631409"/>
          <a:ext cx="2160240" cy="1236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6" imgW="1651000" imgH="939800" progId="Equation.DSMT4">
                  <p:embed/>
                </p:oleObj>
              </mc:Choice>
              <mc:Fallback>
                <p:oleObj name="Equation" r:id="rId6" imgW="1651000" imgH="939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2631409"/>
                        <a:ext cx="2160240" cy="12362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2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28" name="Objek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6582303"/>
              </p:ext>
            </p:extLst>
          </p:nvPr>
        </p:nvGraphicFramePr>
        <p:xfrm>
          <a:off x="5076056" y="4850532"/>
          <a:ext cx="3619307" cy="1189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8" imgW="2692400" imgH="889000" progId="Equation.DSMT4">
                  <p:embed/>
                </p:oleObj>
              </mc:Choice>
              <mc:Fallback>
                <p:oleObj name="Equation" r:id="rId8" imgW="2692400" imgH="8890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4850532"/>
                        <a:ext cx="3619307" cy="11893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11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0890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</Words>
  <Application>Microsoft Office PowerPoint</Application>
  <PresentationFormat>Bildschirmpräsentation (4:3)</PresentationFormat>
  <Paragraphs>26</Paragraphs>
  <Slides>3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5" baseType="lpstr">
      <vt:lpstr>Larissa</vt:lpstr>
      <vt:lpstr>MathType 6.0 Equation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GR</dc:creator>
  <cp:lastModifiedBy>GR</cp:lastModifiedBy>
  <cp:revision>13</cp:revision>
  <dcterms:created xsi:type="dcterms:W3CDTF">2013-03-14T17:16:30Z</dcterms:created>
  <dcterms:modified xsi:type="dcterms:W3CDTF">2013-03-14T20:10:41Z</dcterms:modified>
</cp:coreProperties>
</file>