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4"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F9A6D0AE-48F9-4F18-A6BB-3C39EF36EE95}" type="datetimeFigureOut">
              <a:rPr lang="de-DE"/>
              <a:pPr>
                <a:defRPr/>
              </a:pPr>
              <a:t>10.04.2014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F3AC1461-3AF3-4845-A06E-571A372E9C39}" type="slidenum">
              <a:rPr lang="de-DE"/>
              <a:pPr>
                <a:defRPr/>
              </a:pPr>
              <a:t>‹Nr.›</a:t>
            </a:fld>
            <a:endParaRPr lang="de-DE"/>
          </a:p>
        </p:txBody>
      </p:sp>
    </p:spTree>
    <p:extLst>
      <p:ext uri="{BB962C8B-B14F-4D97-AF65-F5344CB8AC3E}">
        <p14:creationId xmlns:p14="http://schemas.microsoft.com/office/powerpoint/2010/main" val="1870127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0D40EB69-898F-46F4-B394-A589797FBDEB}" type="datetimeFigureOut">
              <a:rPr lang="de-DE"/>
              <a:pPr>
                <a:defRPr/>
              </a:pPr>
              <a:t>10.04.2014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8E15C3B-76EB-44AC-B330-B06E5997EF21}" type="slidenum">
              <a:rPr lang="de-DE"/>
              <a:pPr>
                <a:defRPr/>
              </a:pPr>
              <a:t>‹Nr.›</a:t>
            </a:fld>
            <a:endParaRPr lang="de-DE"/>
          </a:p>
        </p:txBody>
      </p:sp>
    </p:spTree>
    <p:extLst>
      <p:ext uri="{BB962C8B-B14F-4D97-AF65-F5344CB8AC3E}">
        <p14:creationId xmlns:p14="http://schemas.microsoft.com/office/powerpoint/2010/main" val="676344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ACA84C45-D978-4601-B14C-61D378AF8119}" type="datetimeFigureOut">
              <a:rPr lang="de-DE"/>
              <a:pPr>
                <a:defRPr/>
              </a:pPr>
              <a:t>10.04.2014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6FA5D71C-89B9-4CDA-A64B-B09C04913CAB}" type="slidenum">
              <a:rPr lang="de-DE"/>
              <a:pPr>
                <a:defRPr/>
              </a:pPr>
              <a:t>‹Nr.›</a:t>
            </a:fld>
            <a:endParaRPr lang="de-DE"/>
          </a:p>
        </p:txBody>
      </p:sp>
    </p:spTree>
    <p:extLst>
      <p:ext uri="{BB962C8B-B14F-4D97-AF65-F5344CB8AC3E}">
        <p14:creationId xmlns:p14="http://schemas.microsoft.com/office/powerpoint/2010/main" val="1299300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11B7E988-2B00-420B-8570-7D1959DF0740}" type="datetimeFigureOut">
              <a:rPr lang="de-DE"/>
              <a:pPr>
                <a:defRPr/>
              </a:pPr>
              <a:t>10.04.2014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E996423-0D35-4F9E-AF00-37B9BDE14195}" type="slidenum">
              <a:rPr lang="de-DE"/>
              <a:pPr>
                <a:defRPr/>
              </a:pPr>
              <a:t>‹Nr.›</a:t>
            </a:fld>
            <a:endParaRPr lang="de-DE"/>
          </a:p>
        </p:txBody>
      </p:sp>
    </p:spTree>
    <p:extLst>
      <p:ext uri="{BB962C8B-B14F-4D97-AF65-F5344CB8AC3E}">
        <p14:creationId xmlns:p14="http://schemas.microsoft.com/office/powerpoint/2010/main" val="298792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pPr>
              <a:defRPr/>
            </a:pPr>
            <a:fld id="{E8A74C62-5E7F-495C-B420-4C1A28D7D863}" type="datetimeFigureOut">
              <a:rPr lang="de-DE"/>
              <a:pPr>
                <a:defRPr/>
              </a:pPr>
              <a:t>10.04.2014</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E8CE0009-F6E8-46CC-96A7-1B42537A632B}" type="slidenum">
              <a:rPr lang="de-DE"/>
              <a:pPr>
                <a:defRPr/>
              </a:pPr>
              <a:t>‹Nr.›</a:t>
            </a:fld>
            <a:endParaRPr lang="de-DE"/>
          </a:p>
        </p:txBody>
      </p:sp>
    </p:spTree>
    <p:extLst>
      <p:ext uri="{BB962C8B-B14F-4D97-AF65-F5344CB8AC3E}">
        <p14:creationId xmlns:p14="http://schemas.microsoft.com/office/powerpoint/2010/main" val="292870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FFFEDCCA-58AE-4BA8-BFB8-8441B7A3CA10}" type="datetimeFigureOut">
              <a:rPr lang="de-DE"/>
              <a:pPr>
                <a:defRPr/>
              </a:pPr>
              <a:t>10.04.2014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F5B78FC-8C47-4CE2-8299-48763E251D20}" type="slidenum">
              <a:rPr lang="de-DE"/>
              <a:pPr>
                <a:defRPr/>
              </a:pPr>
              <a:t>‹Nr.›</a:t>
            </a:fld>
            <a:endParaRPr lang="de-DE"/>
          </a:p>
        </p:txBody>
      </p:sp>
    </p:spTree>
    <p:extLst>
      <p:ext uri="{BB962C8B-B14F-4D97-AF65-F5344CB8AC3E}">
        <p14:creationId xmlns:p14="http://schemas.microsoft.com/office/powerpoint/2010/main" val="104737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97BA4B09-3B10-4BAC-A4EB-0661A6AF3576}" type="datetimeFigureOut">
              <a:rPr lang="de-DE"/>
              <a:pPr>
                <a:defRPr/>
              </a:pPr>
              <a:t>10.04.2014</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ECEDA9C3-8C1F-45FC-96B3-627FBB91DC67}" type="slidenum">
              <a:rPr lang="de-DE"/>
              <a:pPr>
                <a:defRPr/>
              </a:pPr>
              <a:t>‹Nr.›</a:t>
            </a:fld>
            <a:endParaRPr lang="de-DE"/>
          </a:p>
        </p:txBody>
      </p:sp>
    </p:spTree>
    <p:extLst>
      <p:ext uri="{BB962C8B-B14F-4D97-AF65-F5344CB8AC3E}">
        <p14:creationId xmlns:p14="http://schemas.microsoft.com/office/powerpoint/2010/main" val="4152087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8A457C45-67AF-49CC-A720-83BC030F53FB}" type="datetimeFigureOut">
              <a:rPr lang="de-DE"/>
              <a:pPr>
                <a:defRPr/>
              </a:pPr>
              <a:t>10.04.2014</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92A6C529-9F22-4D79-95E0-411D6A460693}" type="slidenum">
              <a:rPr lang="de-DE"/>
              <a:pPr>
                <a:defRPr/>
              </a:pPr>
              <a:t>‹Nr.›</a:t>
            </a:fld>
            <a:endParaRPr lang="de-DE"/>
          </a:p>
        </p:txBody>
      </p:sp>
    </p:spTree>
    <p:extLst>
      <p:ext uri="{BB962C8B-B14F-4D97-AF65-F5344CB8AC3E}">
        <p14:creationId xmlns:p14="http://schemas.microsoft.com/office/powerpoint/2010/main" val="2303143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C1323F5B-124E-4438-AA68-09FE5BDA2EC9}" type="datetimeFigureOut">
              <a:rPr lang="de-DE"/>
              <a:pPr>
                <a:defRPr/>
              </a:pPr>
              <a:t>10.04.2014</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B2519682-5141-4D99-9564-D65B9E7E84E2}" type="slidenum">
              <a:rPr lang="de-DE"/>
              <a:pPr>
                <a:defRPr/>
              </a:pPr>
              <a:t>‹Nr.›</a:t>
            </a:fld>
            <a:endParaRPr lang="de-DE"/>
          </a:p>
        </p:txBody>
      </p:sp>
    </p:spTree>
    <p:extLst>
      <p:ext uri="{BB962C8B-B14F-4D97-AF65-F5344CB8AC3E}">
        <p14:creationId xmlns:p14="http://schemas.microsoft.com/office/powerpoint/2010/main" val="1562294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3C9B2317-56A6-42BA-B9A9-B2A02C681AE0}" type="datetimeFigureOut">
              <a:rPr lang="de-DE"/>
              <a:pPr>
                <a:defRPr/>
              </a:pPr>
              <a:t>10.04.2014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53D8977D-477C-4978-8AD9-83414DD9C222}" type="slidenum">
              <a:rPr lang="de-DE"/>
              <a:pPr>
                <a:defRPr/>
              </a:pPr>
              <a:t>‹Nr.›</a:t>
            </a:fld>
            <a:endParaRPr lang="de-DE"/>
          </a:p>
        </p:txBody>
      </p:sp>
    </p:spTree>
    <p:extLst>
      <p:ext uri="{BB962C8B-B14F-4D97-AF65-F5344CB8AC3E}">
        <p14:creationId xmlns:p14="http://schemas.microsoft.com/office/powerpoint/2010/main" val="3741628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3"/>
          <p:cNvSpPr>
            <a:spLocks noGrp="1"/>
          </p:cNvSpPr>
          <p:nvPr>
            <p:ph type="dt" sz="half" idx="10"/>
          </p:nvPr>
        </p:nvSpPr>
        <p:spPr/>
        <p:txBody>
          <a:bodyPr/>
          <a:lstStyle>
            <a:lvl1pPr>
              <a:defRPr/>
            </a:lvl1pPr>
          </a:lstStyle>
          <a:p>
            <a:pPr>
              <a:defRPr/>
            </a:pPr>
            <a:fld id="{87283249-AD44-4183-8A02-4FB6C03E0EAB}" type="datetimeFigureOut">
              <a:rPr lang="de-DE"/>
              <a:pPr>
                <a:defRPr/>
              </a:pPr>
              <a:t>10.04.2014</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BB7C90D4-EDD6-4492-AC8F-E9DDE6394D04}" type="slidenum">
              <a:rPr lang="de-DE"/>
              <a:pPr>
                <a:defRPr/>
              </a:pPr>
              <a:t>‹Nr.›</a:t>
            </a:fld>
            <a:endParaRPr lang="de-DE"/>
          </a:p>
        </p:txBody>
      </p:sp>
    </p:spTree>
    <p:extLst>
      <p:ext uri="{BB962C8B-B14F-4D97-AF65-F5344CB8AC3E}">
        <p14:creationId xmlns:p14="http://schemas.microsoft.com/office/powerpoint/2010/main" val="310855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DC23EA5-C9C0-46EC-8F92-2042C2EA5F91}" type="datetimeFigureOut">
              <a:rPr lang="de-DE"/>
              <a:pPr>
                <a:defRPr/>
              </a:pPr>
              <a:t>10.04.2014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492BE4E-6BFE-4034-970B-82372DE7E418}"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4.png"/><Relationship Id="rId7" Type="http://schemas.openxmlformats.org/officeDocument/2006/relationships/image" Target="../media/image6.pn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wmf"/><Relationship Id="rId11" Type="http://schemas.openxmlformats.org/officeDocument/2006/relationships/image" Target="../media/image3.wmf"/><Relationship Id="rId5" Type="http://schemas.openxmlformats.org/officeDocument/2006/relationships/oleObject" Target="../embeddings/oleObject1.bin"/><Relationship Id="rId10" Type="http://schemas.openxmlformats.org/officeDocument/2006/relationships/oleObject" Target="../embeddings/oleObject3.bin"/><Relationship Id="rId4" Type="http://schemas.openxmlformats.org/officeDocument/2006/relationships/image" Target="../media/image5.png"/><Relationship Id="rId9" Type="http://schemas.openxmlformats.org/officeDocument/2006/relationships/image" Target="../media/image2.wmf"/></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8.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7.w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6.bin"/><Relationship Id="rId7"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image" Target="../media/image11.wmf"/><Relationship Id="rId5" Type="http://schemas.openxmlformats.org/officeDocument/2006/relationships/oleObject" Target="../embeddings/oleObject7.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9.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image" Target="../media/image21.png"/><Relationship Id="rId7" Type="http://schemas.openxmlformats.org/officeDocument/2006/relationships/image" Target="../media/image18.wmf"/><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oleObject" Target="../embeddings/oleObject12.bin"/><Relationship Id="rId11" Type="http://schemas.openxmlformats.org/officeDocument/2006/relationships/image" Target="../media/image20.wmf"/><Relationship Id="rId5" Type="http://schemas.openxmlformats.org/officeDocument/2006/relationships/image" Target="../media/image17.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9.w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a:latin typeface="Times New Roman" pitchFamily="18" charset="0"/>
                <a:cs typeface="Times New Roman" pitchFamily="18" charset="0"/>
              </a:rPr>
              <a:t>Galaxien und ihre Entfernungsbestimmung</a:t>
            </a:r>
          </a:p>
        </p:txBody>
      </p:sp>
      <p:sp>
        <p:nvSpPr>
          <p:cNvPr id="2051" name="Textfeld 2"/>
          <p:cNvSpPr txBox="1">
            <a:spLocks noChangeArrowheads="1"/>
          </p:cNvSpPr>
          <p:nvPr/>
        </p:nvSpPr>
        <p:spPr bwMode="auto">
          <a:xfrm>
            <a:off x="679450" y="3068638"/>
            <a:ext cx="4248150"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sz="1400" dirty="0">
                <a:latin typeface="Times New Roman" pitchFamily="18" charset="0"/>
                <a:cs typeface="Times New Roman" pitchFamily="18" charset="0"/>
              </a:rPr>
              <a:t>Die Leuchtkraft von speziellen Pulsationsveränderlichen (δ-</a:t>
            </a:r>
            <a:r>
              <a:rPr lang="de-DE" sz="1400" dirty="0" err="1">
                <a:latin typeface="Times New Roman" pitchFamily="18" charset="0"/>
                <a:cs typeface="Times New Roman" pitchFamily="18" charset="0"/>
              </a:rPr>
              <a:t>Cepheiden</a:t>
            </a:r>
            <a:r>
              <a:rPr lang="de-DE" sz="1400" dirty="0">
                <a:latin typeface="Times New Roman" pitchFamily="18" charset="0"/>
                <a:cs typeface="Times New Roman" pitchFamily="18" charset="0"/>
              </a:rPr>
              <a:t>) hängt nur von deren Pulsationsdauer p ab. Es gilt:</a:t>
            </a:r>
          </a:p>
        </p:txBody>
      </p:sp>
      <p:sp>
        <p:nvSpPr>
          <p:cNvPr id="205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11" name="Textfeld 10"/>
          <p:cNvSpPr txBox="1">
            <a:spLocks noChangeArrowheads="1"/>
          </p:cNvSpPr>
          <p:nvPr/>
        </p:nvSpPr>
        <p:spPr bwMode="auto">
          <a:xfrm>
            <a:off x="3706813" y="2625725"/>
            <a:ext cx="21637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sz="1400" dirty="0">
                <a:latin typeface="Times New Roman" pitchFamily="18" charset="0"/>
                <a:cs typeface="Times New Roman" pitchFamily="18" charset="0"/>
              </a:rPr>
              <a:t>Andromeda-Galaxie</a:t>
            </a:r>
          </a:p>
        </p:txBody>
      </p:sp>
      <p:pic>
        <p:nvPicPr>
          <p:cNvPr id="2054"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050" y="692150"/>
            <a:ext cx="271780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5"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6813" y="692150"/>
            <a:ext cx="2393950"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6" name="Rechteck 2"/>
          <p:cNvSpPr>
            <a:spLocks noChangeArrowheads="1"/>
          </p:cNvSpPr>
          <p:nvPr/>
        </p:nvSpPr>
        <p:spPr bwMode="auto">
          <a:xfrm>
            <a:off x="682625" y="2565400"/>
            <a:ext cx="29527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de-DE" sz="1400" dirty="0">
                <a:latin typeface="Times New Roman" pitchFamily="18" charset="0"/>
                <a:cs typeface="Times New Roman" pitchFamily="18" charset="0"/>
              </a:rPr>
              <a:t>Kleine Magellansche Wolke (KMW</a:t>
            </a:r>
            <a:r>
              <a:rPr lang="de-DE" dirty="0"/>
              <a:t>)</a:t>
            </a:r>
          </a:p>
        </p:txBody>
      </p:sp>
      <p:sp>
        <p:nvSpPr>
          <p:cNvPr id="2057" name="Rectangle 1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graphicFrame>
        <p:nvGraphicFramePr>
          <p:cNvPr id="2058" name="Objekt 5"/>
          <p:cNvGraphicFramePr>
            <a:graphicFrameLocks noChangeAspect="1"/>
          </p:cNvGraphicFramePr>
          <p:nvPr/>
        </p:nvGraphicFramePr>
        <p:xfrm>
          <a:off x="781050" y="3933825"/>
          <a:ext cx="4256088" cy="503238"/>
        </p:xfrm>
        <a:graphic>
          <a:graphicData uri="http://schemas.openxmlformats.org/presentationml/2006/ole">
            <mc:AlternateContent xmlns:mc="http://schemas.openxmlformats.org/markup-compatibility/2006">
              <mc:Choice xmlns:v="urn:schemas-microsoft-com:vml" Requires="v">
                <p:oleObj spid="_x0000_s2081" name="Equation" r:id="rId5" imgW="3619500" imgH="431800" progId="Equation.DSMT4">
                  <p:embed/>
                </p:oleObj>
              </mc:Choice>
              <mc:Fallback>
                <p:oleObj name="Equation" r:id="rId5" imgW="3619500" imgH="431800" progId="Equation.DSMT4">
                  <p:embed/>
                  <p:pic>
                    <p:nvPicPr>
                      <p:cNvPr id="0" name="Objek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1050" y="3933825"/>
                        <a:ext cx="425608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059" name="Picture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00788" y="714375"/>
            <a:ext cx="2393950" cy="180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60" name="Rechteck 15"/>
          <p:cNvSpPr>
            <a:spLocks noChangeArrowheads="1"/>
          </p:cNvSpPr>
          <p:nvPr/>
        </p:nvSpPr>
        <p:spPr bwMode="auto">
          <a:xfrm>
            <a:off x="5799138" y="2625725"/>
            <a:ext cx="3021012"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15000"/>
              </a:lnSpc>
              <a:tabLst>
                <a:tab pos="179388" algn="l"/>
                <a:tab pos="539750" algn="l"/>
              </a:tabLst>
            </a:pPr>
            <a:r>
              <a:rPr lang="de-DE" sz="1400" dirty="0">
                <a:latin typeface="Times New Roman" pitchFamily="18" charset="0"/>
                <a:cs typeface="Times New Roman" pitchFamily="18" charset="0"/>
              </a:rPr>
              <a:t>Aufgabe 1</a:t>
            </a:r>
          </a:p>
          <a:p>
            <a:pPr>
              <a:lnSpc>
                <a:spcPct val="115000"/>
              </a:lnSpc>
              <a:tabLst>
                <a:tab pos="179388" algn="l"/>
                <a:tab pos="539750" algn="l"/>
              </a:tabLst>
            </a:pPr>
            <a:r>
              <a:rPr lang="de-DE" sz="1400" dirty="0">
                <a:latin typeface="Times New Roman" pitchFamily="18" charset="0"/>
                <a:cs typeface="Times New Roman" pitchFamily="18" charset="0"/>
              </a:rPr>
              <a:t>Das Bild zeigt die Lichtkurve eines </a:t>
            </a:r>
          </a:p>
          <a:p>
            <a:pPr>
              <a:lnSpc>
                <a:spcPct val="115000"/>
              </a:lnSpc>
              <a:tabLst>
                <a:tab pos="179388" algn="l"/>
                <a:tab pos="539750" algn="l"/>
              </a:tabLst>
            </a:pPr>
            <a:r>
              <a:rPr lang="de-DE" sz="1400" dirty="0">
                <a:latin typeface="Times New Roman" pitchFamily="18" charset="0"/>
                <a:cs typeface="Times New Roman" pitchFamily="18" charset="0"/>
              </a:rPr>
              <a:t>δ-</a:t>
            </a:r>
            <a:r>
              <a:rPr lang="de-DE" sz="1400" dirty="0" err="1">
                <a:latin typeface="Times New Roman" pitchFamily="18" charset="0"/>
                <a:cs typeface="Times New Roman" pitchFamily="18" charset="0"/>
              </a:rPr>
              <a:t>Cepheiden</a:t>
            </a:r>
            <a:r>
              <a:rPr lang="de-DE" sz="1400" dirty="0">
                <a:latin typeface="Times New Roman" pitchFamily="18" charset="0"/>
                <a:cs typeface="Times New Roman" pitchFamily="18" charset="0"/>
              </a:rPr>
              <a:t> einer nahen Galaxie. </a:t>
            </a:r>
            <a:br>
              <a:rPr lang="de-DE" sz="1400" dirty="0">
                <a:latin typeface="Times New Roman" pitchFamily="18" charset="0"/>
                <a:cs typeface="Times New Roman" pitchFamily="18" charset="0"/>
              </a:rPr>
            </a:br>
            <a:r>
              <a:rPr lang="de-DE" sz="1400" dirty="0">
                <a:latin typeface="Times New Roman" pitchFamily="18" charset="0"/>
                <a:cs typeface="Times New Roman" pitchFamily="18" charset="0"/>
              </a:rPr>
              <a:t>Ermitteln Sie aus der Lichtkurve die Periodenlänge und die mittlere scheinbare Helligkeit und schätzen Sie dann die Entfernung dieser Galaxie ab.</a:t>
            </a:r>
          </a:p>
        </p:txBody>
      </p:sp>
      <p:graphicFrame>
        <p:nvGraphicFramePr>
          <p:cNvPr id="2061" name="Objekt 17"/>
          <p:cNvGraphicFramePr>
            <a:graphicFrameLocks noChangeAspect="1"/>
          </p:cNvGraphicFramePr>
          <p:nvPr/>
        </p:nvGraphicFramePr>
        <p:xfrm>
          <a:off x="2484438" y="5373688"/>
          <a:ext cx="6057900" cy="419100"/>
        </p:xfrm>
        <a:graphic>
          <a:graphicData uri="http://schemas.openxmlformats.org/presentationml/2006/ole">
            <mc:AlternateContent xmlns:mc="http://schemas.openxmlformats.org/markup-compatibility/2006">
              <mc:Choice xmlns:v="urn:schemas-microsoft-com:vml" Requires="v">
                <p:oleObj spid="_x0000_s2082" name="Equation" r:id="rId8" imgW="6057900" imgH="419100" progId="Equation.DSMT4">
                  <p:embed/>
                </p:oleObj>
              </mc:Choice>
              <mc:Fallback>
                <p:oleObj name="Equation" r:id="rId8" imgW="6057900" imgH="419100" progId="Equation.DSMT4">
                  <p:embed/>
                  <p:pic>
                    <p:nvPicPr>
                      <p:cNvPr id="0" name="Objekt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84438" y="5373688"/>
                        <a:ext cx="60579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062" name="Objekt 18"/>
          <p:cNvGraphicFramePr>
            <a:graphicFrameLocks noChangeAspect="1"/>
          </p:cNvGraphicFramePr>
          <p:nvPr/>
        </p:nvGraphicFramePr>
        <p:xfrm>
          <a:off x="4787900" y="4941888"/>
          <a:ext cx="3743325" cy="238125"/>
        </p:xfrm>
        <a:graphic>
          <a:graphicData uri="http://schemas.openxmlformats.org/presentationml/2006/ole">
            <mc:AlternateContent xmlns:mc="http://schemas.openxmlformats.org/markup-compatibility/2006">
              <mc:Choice xmlns:v="urn:schemas-microsoft-com:vml" Requires="v">
                <p:oleObj spid="_x0000_s2083" name="Equation" r:id="rId10" imgW="3746500" imgH="241300" progId="Equation.DSMT4">
                  <p:embed/>
                </p:oleObj>
              </mc:Choice>
              <mc:Fallback>
                <p:oleObj name="Equation" r:id="rId10" imgW="3746500" imgH="241300" progId="Equation.DSMT4">
                  <p:embed/>
                  <p:pic>
                    <p:nvPicPr>
                      <p:cNvPr id="0" name="Objekt 1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87900" y="4941888"/>
                        <a:ext cx="37433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fade">
                                      <p:cBhvr>
                                        <p:cTn id="7" dur="500"/>
                                        <p:tgtEl>
                                          <p:spTgt spid="20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56"/>
                                        </p:tgtEl>
                                        <p:attrNameLst>
                                          <p:attrName>style.visibility</p:attrName>
                                        </p:attrNameLst>
                                      </p:cBhvr>
                                      <p:to>
                                        <p:strVal val="visible"/>
                                      </p:to>
                                    </p:set>
                                    <p:animEffect transition="in" filter="fade">
                                      <p:cBhvr>
                                        <p:cTn id="12" dur="500"/>
                                        <p:tgtEl>
                                          <p:spTgt spid="205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5"/>
                                        </p:tgtEl>
                                        <p:attrNameLst>
                                          <p:attrName>style.visibility</p:attrName>
                                        </p:attrNameLst>
                                      </p:cBhvr>
                                      <p:to>
                                        <p:strVal val="visible"/>
                                      </p:to>
                                    </p:set>
                                    <p:animEffect transition="in" filter="fade">
                                      <p:cBhvr>
                                        <p:cTn id="17" dur="500"/>
                                        <p:tgtEl>
                                          <p:spTgt spid="205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51"/>
                                        </p:tgtEl>
                                        <p:attrNameLst>
                                          <p:attrName>style.visibility</p:attrName>
                                        </p:attrNameLst>
                                      </p:cBhvr>
                                      <p:to>
                                        <p:strVal val="visible"/>
                                      </p:to>
                                    </p:set>
                                    <p:animEffect transition="in" filter="fade">
                                      <p:cBhvr>
                                        <p:cTn id="27" dur="500"/>
                                        <p:tgtEl>
                                          <p:spTgt spid="205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58"/>
                                        </p:tgtEl>
                                        <p:attrNameLst>
                                          <p:attrName>style.visibility</p:attrName>
                                        </p:attrNameLst>
                                      </p:cBhvr>
                                      <p:to>
                                        <p:strVal val="visible"/>
                                      </p:to>
                                    </p:set>
                                    <p:animEffect transition="in" filter="fade">
                                      <p:cBhvr>
                                        <p:cTn id="32" dur="500"/>
                                        <p:tgtEl>
                                          <p:spTgt spid="2058"/>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59"/>
                                        </p:tgtEl>
                                        <p:attrNameLst>
                                          <p:attrName>style.visibility</p:attrName>
                                        </p:attrNameLst>
                                      </p:cBhvr>
                                      <p:to>
                                        <p:strVal val="visible"/>
                                      </p:to>
                                    </p:set>
                                    <p:animEffect transition="in" filter="fade">
                                      <p:cBhvr>
                                        <p:cTn id="37" dur="500"/>
                                        <p:tgtEl>
                                          <p:spTgt spid="2059"/>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60"/>
                                        </p:tgtEl>
                                        <p:attrNameLst>
                                          <p:attrName>style.visibility</p:attrName>
                                        </p:attrNameLst>
                                      </p:cBhvr>
                                      <p:to>
                                        <p:strVal val="visible"/>
                                      </p:to>
                                    </p:set>
                                    <p:animEffect transition="in" filter="fade">
                                      <p:cBhvr>
                                        <p:cTn id="42" dur="500"/>
                                        <p:tgtEl>
                                          <p:spTgt spid="2060"/>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062"/>
                                        </p:tgtEl>
                                        <p:attrNameLst>
                                          <p:attrName>style.visibility</p:attrName>
                                        </p:attrNameLst>
                                      </p:cBhvr>
                                      <p:to>
                                        <p:strVal val="visible"/>
                                      </p:to>
                                    </p:set>
                                    <p:animEffect transition="in" filter="fade">
                                      <p:cBhvr>
                                        <p:cTn id="47" dur="500"/>
                                        <p:tgtEl>
                                          <p:spTgt spid="206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2061"/>
                                        </p:tgtEl>
                                        <p:attrNameLst>
                                          <p:attrName>style.visibility</p:attrName>
                                        </p:attrNameLst>
                                      </p:cBhvr>
                                      <p:to>
                                        <p:strVal val="visible"/>
                                      </p:to>
                                    </p:set>
                                    <p:animEffect transition="in" filter="fade">
                                      <p:cBhvr>
                                        <p:cTn id="52" dur="500"/>
                                        <p:tgtEl>
                                          <p:spTgt spid="2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P spid="11" grpId="0"/>
      <p:bldP spid="2056" grpId="0"/>
      <p:bldP spid="20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dirty="0">
                <a:latin typeface="Times New Roman" pitchFamily="18" charset="0"/>
                <a:cs typeface="Times New Roman" pitchFamily="18" charset="0"/>
              </a:rPr>
              <a:t>Galaxien und ihre Entfernungsbestimmung</a:t>
            </a:r>
          </a:p>
        </p:txBody>
      </p:sp>
      <p:sp>
        <p:nvSpPr>
          <p:cNvPr id="3075" name="Textfeld 2"/>
          <p:cNvSpPr txBox="1">
            <a:spLocks noChangeArrowheads="1"/>
          </p:cNvSpPr>
          <p:nvPr/>
        </p:nvSpPr>
        <p:spPr bwMode="auto">
          <a:xfrm>
            <a:off x="4637404" y="744658"/>
            <a:ext cx="4032448" cy="1083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nSpc>
                <a:spcPct val="115000"/>
              </a:lnSpc>
              <a:spcAft>
                <a:spcPts val="0"/>
              </a:spcAft>
              <a:tabLst>
                <a:tab pos="180340" algn="l"/>
                <a:tab pos="540385" algn="l"/>
              </a:tabLst>
            </a:pPr>
            <a:r>
              <a:rPr lang="de-DE" sz="1400" dirty="0">
                <a:latin typeface="Times New Roman" pitchFamily="18" charset="0"/>
                <a:cs typeface="Times New Roman" pitchFamily="18" charset="0"/>
              </a:rPr>
              <a:t>Für größere Entfernungen </a:t>
            </a:r>
            <a:r>
              <a:rPr lang="de-DE" sz="1400" dirty="0" smtClean="0">
                <a:latin typeface="Times New Roman" pitchFamily="18" charset="0"/>
                <a:cs typeface="Times New Roman" pitchFamily="18" charset="0"/>
              </a:rPr>
              <a:t>benötigt man „hellere </a:t>
            </a:r>
          </a:p>
          <a:p>
            <a:pPr>
              <a:lnSpc>
                <a:spcPct val="115000"/>
              </a:lnSpc>
              <a:spcAft>
                <a:spcPts val="0"/>
              </a:spcAft>
              <a:tabLst>
                <a:tab pos="180340" algn="l"/>
                <a:tab pos="540385" algn="l"/>
              </a:tabLst>
            </a:pPr>
            <a:r>
              <a:rPr lang="de-DE" sz="1400" dirty="0" smtClean="0">
                <a:latin typeface="Times New Roman" pitchFamily="18" charset="0"/>
                <a:cs typeface="Times New Roman" pitchFamily="18" charset="0"/>
              </a:rPr>
              <a:t>Standardkerzen</a:t>
            </a:r>
            <a:r>
              <a:rPr lang="de-DE" sz="1400" dirty="0">
                <a:latin typeface="Times New Roman" pitchFamily="18" charset="0"/>
                <a:cs typeface="Times New Roman" pitchFamily="18" charset="0"/>
              </a:rPr>
              <a:t>“. </a:t>
            </a:r>
            <a:r>
              <a:rPr lang="de-DE" sz="1400" dirty="0" smtClean="0">
                <a:latin typeface="Times New Roman" pitchFamily="18" charset="0"/>
                <a:cs typeface="Times New Roman" pitchFamily="18" charset="0"/>
              </a:rPr>
              <a:t>Hierzu benutzt </a:t>
            </a:r>
            <a:r>
              <a:rPr lang="de-DE" sz="1400" dirty="0">
                <a:latin typeface="Times New Roman" pitchFamily="18" charset="0"/>
                <a:cs typeface="Times New Roman" pitchFamily="18" charset="0"/>
              </a:rPr>
              <a:t>man die absolute </a:t>
            </a:r>
            <a:endParaRPr lang="de-DE" sz="1400" dirty="0" smtClean="0">
              <a:latin typeface="Times New Roman" pitchFamily="18" charset="0"/>
              <a:cs typeface="Times New Roman" pitchFamily="18" charset="0"/>
            </a:endParaRPr>
          </a:p>
          <a:p>
            <a:pPr>
              <a:lnSpc>
                <a:spcPct val="115000"/>
              </a:lnSpc>
              <a:spcAft>
                <a:spcPts val="0"/>
              </a:spcAft>
              <a:tabLst>
                <a:tab pos="180340" algn="l"/>
                <a:tab pos="540385" algn="l"/>
              </a:tabLst>
            </a:pPr>
            <a:r>
              <a:rPr lang="de-DE" sz="1400" dirty="0" smtClean="0">
                <a:latin typeface="Times New Roman" pitchFamily="18" charset="0"/>
                <a:cs typeface="Times New Roman" pitchFamily="18" charset="0"/>
              </a:rPr>
              <a:t>Helligkeit </a:t>
            </a:r>
            <a:r>
              <a:rPr lang="de-DE" sz="1400" dirty="0">
                <a:latin typeface="Times New Roman" pitchFamily="18" charset="0"/>
                <a:cs typeface="Times New Roman" pitchFamily="18" charset="0"/>
              </a:rPr>
              <a:t>einer Supernova </a:t>
            </a:r>
            <a:r>
              <a:rPr lang="de-DE" sz="1400" dirty="0" err="1">
                <a:latin typeface="Times New Roman" pitchFamily="18" charset="0"/>
                <a:cs typeface="Times New Roman" pitchFamily="18" charset="0"/>
              </a:rPr>
              <a:t>Ia</a:t>
            </a:r>
            <a:r>
              <a:rPr lang="de-DE" sz="1400" dirty="0">
                <a:latin typeface="Times New Roman" pitchFamily="18" charset="0"/>
                <a:cs typeface="Times New Roman" pitchFamily="18" charset="0"/>
              </a:rPr>
              <a:t>, </a:t>
            </a:r>
            <a:r>
              <a:rPr lang="de-DE" sz="1400" dirty="0" smtClean="0">
                <a:latin typeface="Times New Roman" pitchFamily="18" charset="0"/>
                <a:cs typeface="Times New Roman" pitchFamily="18" charset="0"/>
              </a:rPr>
              <a:t>die immer in </a:t>
            </a:r>
            <a:r>
              <a:rPr lang="de-DE" sz="1400" dirty="0">
                <a:latin typeface="Times New Roman" pitchFamily="18" charset="0"/>
                <a:cs typeface="Times New Roman" pitchFamily="18" charset="0"/>
              </a:rPr>
              <a:t>etwa den gleichen </a:t>
            </a:r>
            <a:r>
              <a:rPr lang="de-DE" sz="1400" dirty="0" smtClean="0">
                <a:latin typeface="Times New Roman" pitchFamily="18" charset="0"/>
                <a:cs typeface="Times New Roman" pitchFamily="18" charset="0"/>
              </a:rPr>
              <a:t>Wert </a:t>
            </a:r>
            <a:r>
              <a:rPr lang="de-DE" sz="1400" dirty="0">
                <a:latin typeface="Times New Roman" pitchFamily="18" charset="0"/>
                <a:cs typeface="Times New Roman" pitchFamily="18" charset="0"/>
              </a:rPr>
              <a:t>von </a:t>
            </a:r>
            <a:r>
              <a:rPr lang="de-DE" sz="1400" dirty="0" smtClean="0">
                <a:latin typeface="Times New Roman" pitchFamily="18" charset="0"/>
                <a:cs typeface="Times New Roman" pitchFamily="18" charset="0"/>
              </a:rPr>
              <a:t>M  </a:t>
            </a:r>
            <a:r>
              <a:rPr lang="de-DE" sz="1400" dirty="0">
                <a:latin typeface="Times New Roman" pitchFamily="18" charset="0"/>
                <a:cs typeface="Times New Roman" pitchFamily="18" charset="0"/>
              </a:rPr>
              <a:t>–19,6 ± </a:t>
            </a:r>
            <a:r>
              <a:rPr lang="de-DE" sz="1400" dirty="0" smtClean="0">
                <a:latin typeface="Times New Roman" pitchFamily="18" charset="0"/>
                <a:cs typeface="Times New Roman" pitchFamily="18" charset="0"/>
              </a:rPr>
              <a:t>0,2 Mag hat.</a:t>
            </a:r>
            <a:endParaRPr lang="de-DE" sz="1400" dirty="0">
              <a:latin typeface="Times New Roman" pitchFamily="18" charset="0"/>
              <a:cs typeface="Times New Roman" pitchFamily="18" charset="0"/>
            </a:endParaRPr>
          </a:p>
        </p:txBody>
      </p:sp>
      <p:sp>
        <p:nvSpPr>
          <p:cNvPr id="3076"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3077" name="Rectangle 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3078" name="Rectangle 4"/>
          <p:cNvSpPr>
            <a:spLocks noChangeArrowheads="1"/>
          </p:cNvSpPr>
          <p:nvPr/>
        </p:nvSpPr>
        <p:spPr bwMode="auto">
          <a:xfrm>
            <a:off x="0" y="6953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sz="1200">
                <a:latin typeface="Times New Roman" pitchFamily="18" charset="0"/>
                <a:cs typeface="Times New Roman" pitchFamily="18" charset="0"/>
              </a:rPr>
              <a:t/>
            </a:r>
            <a:br>
              <a:rPr lang="de-DE" sz="1200">
                <a:latin typeface="Times New Roman" pitchFamily="18" charset="0"/>
                <a:cs typeface="Times New Roman" pitchFamily="18" charset="0"/>
              </a:rPr>
            </a:br>
            <a:endParaRPr lang="de-DE"/>
          </a:p>
        </p:txBody>
      </p:sp>
      <p:sp>
        <p:nvSpPr>
          <p:cNvPr id="3079" name="Rectangle 9"/>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3080" name="Rectangle 10"/>
          <p:cNvSpPr>
            <a:spLocks noChangeArrowheads="1"/>
          </p:cNvSpPr>
          <p:nvPr/>
        </p:nvSpPr>
        <p:spPr bwMode="auto">
          <a:xfrm>
            <a:off x="152400" y="8477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sz="1200">
                <a:latin typeface="Times New Roman" pitchFamily="18" charset="0"/>
                <a:cs typeface="Times New Roman" pitchFamily="18" charset="0"/>
              </a:rPr>
              <a:t/>
            </a:r>
            <a:br>
              <a:rPr lang="de-DE" sz="1200">
                <a:latin typeface="Times New Roman" pitchFamily="18" charset="0"/>
                <a:cs typeface="Times New Roman" pitchFamily="18" charset="0"/>
              </a:rPr>
            </a:br>
            <a:endParaRPr lang="de-DE"/>
          </a:p>
        </p:txBody>
      </p:sp>
      <p:sp>
        <p:nvSpPr>
          <p:cNvPr id="3083" name="Rectangle 13"/>
          <p:cNvSpPr>
            <a:spLocks noChangeArrowheads="1"/>
          </p:cNvSpPr>
          <p:nvPr/>
        </p:nvSpPr>
        <p:spPr bwMode="auto">
          <a:xfrm>
            <a:off x="304800" y="30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3084" name="Rectangle 14"/>
          <p:cNvSpPr>
            <a:spLocks noChangeArrowheads="1"/>
          </p:cNvSpPr>
          <p:nvPr/>
        </p:nvSpPr>
        <p:spPr bwMode="auto">
          <a:xfrm>
            <a:off x="304800" y="10001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de-DE" sz="1200">
                <a:latin typeface="Times New Roman" pitchFamily="18" charset="0"/>
                <a:cs typeface="Times New Roman" pitchFamily="18" charset="0"/>
              </a:rPr>
              <a:t/>
            </a:r>
            <a:br>
              <a:rPr lang="de-DE" sz="1200">
                <a:latin typeface="Times New Roman" pitchFamily="18" charset="0"/>
                <a:cs typeface="Times New Roman" pitchFamily="18" charset="0"/>
              </a:rPr>
            </a:br>
            <a:endParaRPr lang="de-DE"/>
          </a:p>
        </p:txBody>
      </p:sp>
      <p:pic>
        <p:nvPicPr>
          <p:cNvPr id="13" name="Bild 4" descr="http://upload.wikimedia.org/wikipedia/commons/thumb/a/a6/Progenitor_IA_supernova-de.svg/500px-Progenitor_IA_supernova-de.svg.png"/>
          <p:cNvPicPr/>
          <p:nvPr/>
        </p:nvPicPr>
        <p:blipFill>
          <a:blip r:embed="rId3" cstate="print"/>
          <a:srcRect/>
          <a:stretch>
            <a:fillRect/>
          </a:stretch>
        </p:blipFill>
        <p:spPr bwMode="auto">
          <a:xfrm>
            <a:off x="395536" y="762000"/>
            <a:ext cx="3888432" cy="3860060"/>
          </a:xfrm>
          <a:prstGeom prst="rect">
            <a:avLst/>
          </a:prstGeom>
          <a:noFill/>
          <a:ln w="9525">
            <a:noFill/>
            <a:miter lim="800000"/>
            <a:headEnd/>
            <a:tailEnd/>
          </a:ln>
        </p:spPr>
      </p:pic>
      <p:sp>
        <p:nvSpPr>
          <p:cNvPr id="2" name="Rechteck 1"/>
          <p:cNvSpPr/>
          <p:nvPr/>
        </p:nvSpPr>
        <p:spPr>
          <a:xfrm>
            <a:off x="4572000" y="1909703"/>
            <a:ext cx="4248472" cy="2677656"/>
          </a:xfrm>
          <a:prstGeom prst="rect">
            <a:avLst/>
          </a:prstGeom>
        </p:spPr>
        <p:txBody>
          <a:bodyPr wrap="square">
            <a:spAutoFit/>
          </a:bodyPr>
          <a:lstStyle/>
          <a:p>
            <a:r>
              <a:rPr lang="de-DE" sz="1400" b="1" dirty="0">
                <a:latin typeface="Times New Roman" pitchFamily="18" charset="0"/>
                <a:cs typeface="Times New Roman" pitchFamily="18" charset="0"/>
              </a:rPr>
              <a:t>Aufgabe 2</a:t>
            </a:r>
            <a:r>
              <a:rPr lang="de-DE" dirty="0"/>
              <a:t/>
            </a:r>
            <a:br>
              <a:rPr lang="de-DE" dirty="0"/>
            </a:br>
            <a:r>
              <a:rPr lang="de-DE" sz="1400" dirty="0" smtClean="0">
                <a:latin typeface="Times New Roman" pitchFamily="18" charset="0"/>
                <a:cs typeface="Times New Roman" pitchFamily="18" charset="0"/>
              </a:rPr>
              <a:t>a) Die </a:t>
            </a:r>
            <a:r>
              <a:rPr lang="de-DE" sz="1400" dirty="0">
                <a:latin typeface="Times New Roman" pitchFamily="18" charset="0"/>
                <a:cs typeface="Times New Roman" pitchFamily="18" charset="0"/>
              </a:rPr>
              <a:t>Supernova in der Galaxie NGC 4526 aus </a:t>
            </a:r>
            <a:r>
              <a:rPr lang="de-DE" sz="1400" dirty="0" smtClean="0">
                <a:latin typeface="Times New Roman" pitchFamily="18" charset="0"/>
                <a:cs typeface="Times New Roman" pitchFamily="18" charset="0"/>
              </a:rPr>
              <a:t> dem  </a:t>
            </a:r>
          </a:p>
          <a:p>
            <a:r>
              <a:rPr lang="de-DE" sz="1400" dirty="0" smtClean="0">
                <a:latin typeface="Times New Roman" pitchFamily="18" charset="0"/>
                <a:cs typeface="Times New Roman" pitchFamily="18" charset="0"/>
              </a:rPr>
              <a:t>    Jahr </a:t>
            </a:r>
            <a:r>
              <a:rPr lang="de-DE" sz="1400" dirty="0">
                <a:latin typeface="Times New Roman" pitchFamily="18" charset="0"/>
                <a:cs typeface="Times New Roman" pitchFamily="18" charset="0"/>
              </a:rPr>
              <a:t>1994 erreichte eine scheinbare </a:t>
            </a:r>
            <a:r>
              <a:rPr lang="de-DE" sz="1400" dirty="0" smtClean="0">
                <a:latin typeface="Times New Roman" pitchFamily="18" charset="0"/>
                <a:cs typeface="Times New Roman" pitchFamily="18" charset="0"/>
              </a:rPr>
              <a:t>Helligkeit </a:t>
            </a:r>
            <a:br>
              <a:rPr lang="de-DE" sz="1400" dirty="0" smtClean="0">
                <a:latin typeface="Times New Roman" pitchFamily="18" charset="0"/>
                <a:cs typeface="Times New Roman" pitchFamily="18" charset="0"/>
              </a:rPr>
            </a:br>
            <a:r>
              <a:rPr lang="de-DE" sz="1400" dirty="0" smtClean="0">
                <a:latin typeface="Times New Roman" pitchFamily="18" charset="0"/>
                <a:cs typeface="Times New Roman" pitchFamily="18" charset="0"/>
              </a:rPr>
              <a:t>    von </a:t>
            </a:r>
            <a:r>
              <a:rPr lang="de-DE" sz="1400" dirty="0">
                <a:latin typeface="Times New Roman" pitchFamily="18" charset="0"/>
                <a:cs typeface="Times New Roman" pitchFamily="18" charset="0"/>
              </a:rPr>
              <a:t>11,8.</a:t>
            </a:r>
            <a:br>
              <a:rPr lang="de-DE" sz="1400" dirty="0">
                <a:latin typeface="Times New Roman" pitchFamily="18" charset="0"/>
                <a:cs typeface="Times New Roman" pitchFamily="18" charset="0"/>
              </a:rPr>
            </a:br>
            <a:r>
              <a:rPr lang="de-DE" sz="1400" dirty="0">
                <a:latin typeface="Times New Roman" pitchFamily="18" charset="0"/>
                <a:cs typeface="Times New Roman" pitchFamily="18" charset="0"/>
              </a:rPr>
              <a:t> </a:t>
            </a:r>
            <a:r>
              <a:rPr lang="de-DE" sz="1400" dirty="0" smtClean="0">
                <a:latin typeface="Times New Roman" pitchFamily="18" charset="0"/>
                <a:cs typeface="Times New Roman" pitchFamily="18" charset="0"/>
              </a:rPr>
              <a:t>   Wie </a:t>
            </a:r>
            <a:r>
              <a:rPr lang="de-DE" sz="1400" dirty="0">
                <a:latin typeface="Times New Roman" pitchFamily="18" charset="0"/>
                <a:cs typeface="Times New Roman" pitchFamily="18" charset="0"/>
              </a:rPr>
              <a:t>weit ist die Galaxie NGC 4526 entfernt?</a:t>
            </a:r>
            <a:br>
              <a:rPr lang="de-DE" sz="1400" dirty="0">
                <a:latin typeface="Times New Roman" pitchFamily="18" charset="0"/>
                <a:cs typeface="Times New Roman" pitchFamily="18" charset="0"/>
              </a:rPr>
            </a:br>
            <a:r>
              <a:rPr lang="de-DE" sz="1400" dirty="0" smtClean="0">
                <a:latin typeface="Times New Roman" pitchFamily="18" charset="0"/>
                <a:cs typeface="Times New Roman" pitchFamily="18" charset="0"/>
              </a:rPr>
              <a:t>b) </a:t>
            </a:r>
            <a:r>
              <a:rPr lang="de-DE" sz="1400" dirty="0" smtClean="0">
                <a:effectLst/>
                <a:latin typeface="Times New Roman"/>
                <a:ea typeface="Times New Roman"/>
                <a:cs typeface="Times New Roman"/>
              </a:rPr>
              <a:t>Große Teleskope erkennen noch Objekte 22.</a:t>
            </a:r>
            <a:br>
              <a:rPr lang="de-DE" sz="1400" dirty="0" smtClean="0">
                <a:effectLst/>
                <a:latin typeface="Times New Roman"/>
                <a:ea typeface="Times New Roman"/>
                <a:cs typeface="Times New Roman"/>
              </a:rPr>
            </a:br>
            <a:r>
              <a:rPr lang="de-DE" sz="1400" dirty="0" smtClean="0">
                <a:effectLst/>
                <a:latin typeface="Times New Roman"/>
                <a:ea typeface="Times New Roman"/>
                <a:cs typeface="Times New Roman"/>
              </a:rPr>
              <a:t>     Größe, moderne Astrofotografie reicht bis  </a:t>
            </a:r>
            <a:br>
              <a:rPr lang="de-DE" sz="1400" dirty="0" smtClean="0">
                <a:effectLst/>
                <a:latin typeface="Times New Roman"/>
                <a:ea typeface="Times New Roman"/>
                <a:cs typeface="Times New Roman"/>
              </a:rPr>
            </a:br>
            <a:r>
              <a:rPr lang="de-DE" sz="1400" dirty="0" smtClean="0">
                <a:effectLst/>
                <a:latin typeface="Times New Roman"/>
                <a:ea typeface="Times New Roman"/>
                <a:cs typeface="Times New Roman"/>
              </a:rPr>
              <a:t>     zur 25. Größe, was etwa einer Kerzenflamme </a:t>
            </a:r>
            <a:br>
              <a:rPr lang="de-DE" sz="1400" dirty="0" smtClean="0">
                <a:effectLst/>
                <a:latin typeface="Times New Roman"/>
                <a:ea typeface="Times New Roman"/>
                <a:cs typeface="Times New Roman"/>
              </a:rPr>
            </a:br>
            <a:r>
              <a:rPr lang="de-DE" sz="1400" dirty="0" smtClean="0">
                <a:effectLst/>
                <a:latin typeface="Times New Roman"/>
                <a:ea typeface="Times New Roman"/>
                <a:cs typeface="Times New Roman"/>
              </a:rPr>
              <a:t>     auf dem Mond entspricht.   </a:t>
            </a:r>
            <a:br>
              <a:rPr lang="de-DE" sz="1400" dirty="0" smtClean="0">
                <a:effectLst/>
                <a:latin typeface="Times New Roman"/>
                <a:ea typeface="Times New Roman"/>
                <a:cs typeface="Times New Roman"/>
              </a:rPr>
            </a:br>
            <a:r>
              <a:rPr lang="de-DE" sz="1400" dirty="0" smtClean="0">
                <a:effectLst/>
                <a:latin typeface="Times New Roman"/>
                <a:ea typeface="Times New Roman"/>
                <a:cs typeface="Times New Roman"/>
              </a:rPr>
              <a:t>     Bis zu welchem Abstand kann man mit einem  </a:t>
            </a:r>
            <a:br>
              <a:rPr lang="de-DE" sz="1400" dirty="0" smtClean="0">
                <a:effectLst/>
                <a:latin typeface="Times New Roman"/>
                <a:ea typeface="Times New Roman"/>
                <a:cs typeface="Times New Roman"/>
              </a:rPr>
            </a:br>
            <a:r>
              <a:rPr lang="de-DE" sz="1400" dirty="0" smtClean="0">
                <a:effectLst/>
                <a:latin typeface="Times New Roman"/>
                <a:ea typeface="Times New Roman"/>
                <a:cs typeface="Times New Roman"/>
              </a:rPr>
              <a:t>     großen Teleskop die Entfernung von Galaxien </a:t>
            </a:r>
            <a:br>
              <a:rPr lang="de-DE" sz="1400" dirty="0" smtClean="0">
                <a:effectLst/>
                <a:latin typeface="Times New Roman"/>
                <a:ea typeface="Times New Roman"/>
                <a:cs typeface="Times New Roman"/>
              </a:rPr>
            </a:br>
            <a:r>
              <a:rPr lang="de-DE" sz="1400" dirty="0" smtClean="0">
                <a:effectLst/>
                <a:latin typeface="Times New Roman"/>
                <a:ea typeface="Times New Roman"/>
                <a:cs typeface="Times New Roman"/>
              </a:rPr>
              <a:t>     mit Hilfe von Supernovae des Typs </a:t>
            </a:r>
            <a:r>
              <a:rPr lang="de-DE" sz="1400" dirty="0" err="1" smtClean="0">
                <a:effectLst/>
                <a:latin typeface="Times New Roman"/>
                <a:ea typeface="Times New Roman"/>
                <a:cs typeface="Times New Roman"/>
              </a:rPr>
              <a:t>Ia</a:t>
            </a:r>
            <a:r>
              <a:rPr lang="de-DE" sz="1400" dirty="0" smtClean="0">
                <a:effectLst/>
                <a:latin typeface="Times New Roman"/>
                <a:ea typeface="Times New Roman"/>
                <a:cs typeface="Times New Roman"/>
              </a:rPr>
              <a:t> abschätzen?</a:t>
            </a:r>
            <a:endParaRPr lang="de-DE" sz="1400" dirty="0" smtClean="0">
              <a:effectLst/>
              <a:latin typeface="Calibri"/>
              <a:ea typeface="Times New Roman"/>
              <a:cs typeface="Times New Roman"/>
            </a:endParaRPr>
          </a:p>
        </p:txBody>
      </p:sp>
      <p:sp>
        <p:nvSpPr>
          <p:cNvPr id="3"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4" name="Objekt 3"/>
          <p:cNvGraphicFramePr>
            <a:graphicFrameLocks noChangeAspect="1"/>
          </p:cNvGraphicFramePr>
          <p:nvPr>
            <p:extLst>
              <p:ext uri="{D42A27DB-BD31-4B8C-83A1-F6EECF244321}">
                <p14:modId xmlns:p14="http://schemas.microsoft.com/office/powerpoint/2010/main" val="1273791539"/>
              </p:ext>
            </p:extLst>
          </p:nvPr>
        </p:nvGraphicFramePr>
        <p:xfrm>
          <a:off x="1115616" y="4941168"/>
          <a:ext cx="6621462" cy="431800"/>
        </p:xfrm>
        <a:graphic>
          <a:graphicData uri="http://schemas.openxmlformats.org/presentationml/2006/ole">
            <mc:AlternateContent xmlns:mc="http://schemas.openxmlformats.org/markup-compatibility/2006">
              <mc:Choice xmlns:v="urn:schemas-microsoft-com:vml" Requires="v">
                <p:oleObj spid="_x0000_s3103" name="Equation" r:id="rId4" imgW="6616440" imgH="431640" progId="Equation.DSMT4">
                  <p:embed/>
                </p:oleObj>
              </mc:Choice>
              <mc:Fallback>
                <p:oleObj name="Equation" r:id="rId4" imgW="6616440" imgH="431640" progId="Equation.DSMT4">
                  <p:embed/>
                  <p:pic>
                    <p:nvPicPr>
                      <p:cNvPr id="0" name="Object 15"/>
                      <p:cNvPicPr>
                        <a:picLocks noChangeAspect="1" noChangeArrowheads="1"/>
                      </p:cNvPicPr>
                      <p:nvPr/>
                    </p:nvPicPr>
                    <p:blipFill>
                      <a:blip r:embed="rId5"/>
                      <a:srcRect/>
                      <a:stretch>
                        <a:fillRect/>
                      </a:stretch>
                    </p:blipFill>
                    <p:spPr bwMode="auto">
                      <a:xfrm>
                        <a:off x="1115616" y="4941168"/>
                        <a:ext cx="6621462"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6" name="Objekt 5"/>
          <p:cNvGraphicFramePr>
            <a:graphicFrameLocks noChangeAspect="1"/>
          </p:cNvGraphicFramePr>
          <p:nvPr>
            <p:extLst>
              <p:ext uri="{D42A27DB-BD31-4B8C-83A1-F6EECF244321}">
                <p14:modId xmlns:p14="http://schemas.microsoft.com/office/powerpoint/2010/main" val="445994789"/>
              </p:ext>
            </p:extLst>
          </p:nvPr>
        </p:nvGraphicFramePr>
        <p:xfrm>
          <a:off x="1103313" y="5516563"/>
          <a:ext cx="6502400" cy="431800"/>
        </p:xfrm>
        <a:graphic>
          <a:graphicData uri="http://schemas.openxmlformats.org/presentationml/2006/ole">
            <mc:AlternateContent xmlns:mc="http://schemas.openxmlformats.org/markup-compatibility/2006">
              <mc:Choice xmlns:v="urn:schemas-microsoft-com:vml" Requires="v">
                <p:oleObj spid="_x0000_s3104" name="Equation" r:id="rId6" imgW="6502320" imgH="431640" progId="Equation.DSMT4">
                  <p:embed/>
                </p:oleObj>
              </mc:Choice>
              <mc:Fallback>
                <p:oleObj name="Equation" r:id="rId6" imgW="6502320" imgH="431640" progId="Equation.DSMT4">
                  <p:embed/>
                  <p:pic>
                    <p:nvPicPr>
                      <p:cNvPr id="0" name="Object 17"/>
                      <p:cNvPicPr>
                        <a:picLocks noChangeAspect="1" noChangeArrowheads="1"/>
                      </p:cNvPicPr>
                      <p:nvPr/>
                    </p:nvPicPr>
                    <p:blipFill>
                      <a:blip r:embed="rId7"/>
                      <a:srcRect/>
                      <a:stretch>
                        <a:fillRect/>
                      </a:stretch>
                    </p:blipFill>
                    <p:spPr bwMode="auto">
                      <a:xfrm>
                        <a:off x="1103313" y="5516563"/>
                        <a:ext cx="6502400"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fade">
                                      <p:cBhvr>
                                        <p:cTn id="7" dur="500"/>
                                        <p:tgtEl>
                                          <p:spTgt spid="307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a:latin typeface="Times New Roman" pitchFamily="18" charset="0"/>
                <a:cs typeface="Times New Roman" pitchFamily="18" charset="0"/>
              </a:rPr>
              <a:t>Galaxien und ihre Entfernungsbestimmung</a:t>
            </a:r>
          </a:p>
        </p:txBody>
      </p:sp>
      <p:sp>
        <p:nvSpPr>
          <p:cNvPr id="4100"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 name="Rechteck 1"/>
          <p:cNvSpPr/>
          <p:nvPr/>
        </p:nvSpPr>
        <p:spPr>
          <a:xfrm>
            <a:off x="395536" y="836712"/>
            <a:ext cx="8280920" cy="1815882"/>
          </a:xfrm>
          <a:prstGeom prst="rect">
            <a:avLst/>
          </a:prstGeom>
        </p:spPr>
        <p:txBody>
          <a:bodyPr wrap="square">
            <a:spAutoFit/>
          </a:bodyPr>
          <a:lstStyle/>
          <a:p>
            <a:r>
              <a:rPr lang="de-DE" sz="1400" b="1" dirty="0">
                <a:latin typeface="Times New Roman"/>
                <a:ea typeface="Times New Roman"/>
                <a:cs typeface="Times New Roman"/>
              </a:rPr>
              <a:t>Galaxienflucht und </a:t>
            </a:r>
            <a:r>
              <a:rPr lang="de-DE" sz="1400" b="1" dirty="0" err="1">
                <a:latin typeface="Times New Roman"/>
                <a:ea typeface="Times New Roman"/>
                <a:cs typeface="Times New Roman"/>
              </a:rPr>
              <a:t>Hubblekonstante</a:t>
            </a:r>
            <a:r>
              <a:rPr lang="de-DE" sz="1400" dirty="0">
                <a:latin typeface="Times New Roman"/>
                <a:ea typeface="Times New Roman"/>
                <a:cs typeface="Times New Roman"/>
              </a:rPr>
              <a:t/>
            </a:r>
            <a:br>
              <a:rPr lang="de-DE" sz="1400" dirty="0">
                <a:latin typeface="Times New Roman"/>
                <a:ea typeface="Times New Roman"/>
                <a:cs typeface="Times New Roman"/>
              </a:rPr>
            </a:br>
            <a:r>
              <a:rPr lang="de-DE" sz="1400" dirty="0">
                <a:latin typeface="Times New Roman"/>
                <a:ea typeface="Times New Roman"/>
                <a:cs typeface="Times New Roman"/>
              </a:rPr>
              <a:t/>
            </a:r>
            <a:br>
              <a:rPr lang="de-DE" sz="1400" dirty="0">
                <a:latin typeface="Times New Roman"/>
                <a:ea typeface="Times New Roman"/>
                <a:cs typeface="Times New Roman"/>
              </a:rPr>
            </a:br>
            <a:r>
              <a:rPr lang="de-DE" sz="1400" dirty="0">
                <a:latin typeface="Times New Roman"/>
                <a:ea typeface="Times New Roman"/>
                <a:cs typeface="Times New Roman"/>
              </a:rPr>
              <a:t>Das Spektrum einer Galaxie enthält neben dem Kontinuum insbesondere </a:t>
            </a:r>
            <a:r>
              <a:rPr lang="de-DE" sz="1400" dirty="0" err="1">
                <a:latin typeface="Times New Roman"/>
                <a:ea typeface="Times New Roman"/>
                <a:cs typeface="Times New Roman"/>
              </a:rPr>
              <a:t>Fraunhoferlinien</a:t>
            </a:r>
            <a:r>
              <a:rPr lang="de-DE" sz="1400" dirty="0">
                <a:latin typeface="Times New Roman"/>
                <a:ea typeface="Times New Roman"/>
                <a:cs typeface="Times New Roman"/>
              </a:rPr>
              <a:t> H und K des einfach ionisierten Kalziums, die von den Sternen der Galaxie stammen. Hubble bestimmte </a:t>
            </a:r>
            <a:r>
              <a:rPr lang="de-DE" sz="1400" dirty="0" smtClean="0">
                <a:latin typeface="Times New Roman"/>
                <a:ea typeface="Times New Roman"/>
                <a:cs typeface="Times New Roman"/>
              </a:rPr>
              <a:t>viele Galaxienentfernungen </a:t>
            </a:r>
            <a:r>
              <a:rPr lang="de-DE" sz="1400" dirty="0">
                <a:latin typeface="Times New Roman"/>
                <a:ea typeface="Times New Roman"/>
                <a:cs typeface="Times New Roman"/>
              </a:rPr>
              <a:t>und zusätzlich auch die jeweilige Radialgeschwindigkeit. Dabei stellte er fest, dass nur wenige nahe Galaxien (wie z.B. Andromeda M31) sich unserer Milchstraße nähern. Alle weiter entfernten Galaxien aber weisen eine Rotverschiebung der </a:t>
            </a:r>
            <a:r>
              <a:rPr lang="de-DE" sz="1400" dirty="0" err="1">
                <a:latin typeface="Times New Roman"/>
                <a:ea typeface="Times New Roman"/>
                <a:cs typeface="Times New Roman"/>
              </a:rPr>
              <a:t>Fraunhoferschen</a:t>
            </a:r>
            <a:r>
              <a:rPr lang="de-DE" sz="1400" dirty="0">
                <a:latin typeface="Times New Roman"/>
                <a:ea typeface="Times New Roman"/>
                <a:cs typeface="Times New Roman"/>
              </a:rPr>
              <a:t> Linien auf. Dabei gilt ein linearer Zusammenhang zwischen der Radialgeschwindigkeit  </a:t>
            </a:r>
            <a:r>
              <a:rPr lang="de-DE" sz="1300" dirty="0" err="1" smtClean="0">
                <a:latin typeface="Times New Roman"/>
                <a:ea typeface="Times New Roman"/>
                <a:cs typeface="Times New Roman"/>
              </a:rPr>
              <a:t>V</a:t>
            </a:r>
            <a:r>
              <a:rPr lang="de-DE" sz="1100" dirty="0" err="1" smtClean="0">
                <a:latin typeface="Times New Roman"/>
                <a:ea typeface="Times New Roman"/>
                <a:cs typeface="Times New Roman"/>
              </a:rPr>
              <a:t>rad</a:t>
            </a:r>
            <a:r>
              <a:rPr lang="de-DE" sz="1400" dirty="0" smtClean="0">
                <a:latin typeface="Times New Roman"/>
                <a:ea typeface="Times New Roman"/>
                <a:cs typeface="Times New Roman"/>
              </a:rPr>
              <a:t>  </a:t>
            </a:r>
            <a:r>
              <a:rPr lang="de-DE" sz="1400" dirty="0">
                <a:latin typeface="Times New Roman"/>
                <a:ea typeface="Times New Roman"/>
                <a:cs typeface="Times New Roman"/>
              </a:rPr>
              <a:t>und der Entfernung  r . </a:t>
            </a:r>
          </a:p>
        </p:txBody>
      </p:sp>
      <p:sp>
        <p:nvSpPr>
          <p:cNvPr id="3" name="Rechteck 2"/>
          <p:cNvSpPr/>
          <p:nvPr/>
        </p:nvSpPr>
        <p:spPr>
          <a:xfrm>
            <a:off x="425640" y="2801770"/>
            <a:ext cx="7848872" cy="738664"/>
          </a:xfrm>
          <a:prstGeom prst="rect">
            <a:avLst/>
          </a:prstGeom>
        </p:spPr>
        <p:txBody>
          <a:bodyPr wrap="square">
            <a:spAutoFit/>
          </a:bodyPr>
          <a:lstStyle/>
          <a:p>
            <a:r>
              <a:rPr lang="de-DE" sz="1400" dirty="0">
                <a:latin typeface="Times New Roman"/>
                <a:ea typeface="Times New Roman"/>
                <a:cs typeface="Times New Roman"/>
              </a:rPr>
              <a:t>Je weiter die Galaxie entfernt ist, umso größer ist die Radialgeschwindigkeit</a:t>
            </a:r>
            <a:r>
              <a:rPr lang="de-DE" sz="1400" dirty="0" smtClean="0">
                <a:latin typeface="Times New Roman"/>
                <a:ea typeface="Times New Roman"/>
                <a:cs typeface="Times New Roman"/>
              </a:rPr>
              <a:t>.</a:t>
            </a:r>
            <a:br>
              <a:rPr lang="de-DE" sz="1400" dirty="0" smtClean="0">
                <a:latin typeface="Times New Roman"/>
                <a:ea typeface="Times New Roman"/>
                <a:cs typeface="Times New Roman"/>
              </a:rPr>
            </a:br>
            <a:r>
              <a:rPr lang="de-DE" sz="1400" dirty="0" smtClean="0">
                <a:latin typeface="Times New Roman"/>
                <a:ea typeface="Times New Roman"/>
                <a:cs typeface="Times New Roman"/>
              </a:rPr>
              <a:t>Es gilt:   </a:t>
            </a:r>
            <a:br>
              <a:rPr lang="de-DE" sz="1400" dirty="0" smtClean="0">
                <a:latin typeface="Times New Roman"/>
                <a:ea typeface="Times New Roman"/>
                <a:cs typeface="Times New Roman"/>
              </a:rPr>
            </a:br>
            <a:r>
              <a:rPr lang="de-DE" sz="1400" dirty="0" smtClean="0">
                <a:latin typeface="Times New Roman"/>
                <a:ea typeface="Times New Roman"/>
                <a:cs typeface="Times New Roman"/>
              </a:rPr>
              <a:t> </a:t>
            </a:r>
            <a:endParaRPr lang="de-DE" sz="1400" dirty="0">
              <a:latin typeface="Times New Roman"/>
              <a:ea typeface="Times New Roman"/>
              <a:cs typeface="Times New Roman"/>
            </a:endParaRPr>
          </a:p>
        </p:txBody>
      </p:sp>
      <p:sp>
        <p:nvSpPr>
          <p:cNvPr id="4"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5" name="Objekt 4"/>
          <p:cNvGraphicFramePr>
            <a:graphicFrameLocks noChangeAspect="1"/>
          </p:cNvGraphicFramePr>
          <p:nvPr>
            <p:extLst>
              <p:ext uri="{D42A27DB-BD31-4B8C-83A1-F6EECF244321}">
                <p14:modId xmlns:p14="http://schemas.microsoft.com/office/powerpoint/2010/main" val="3686130965"/>
              </p:ext>
            </p:extLst>
          </p:nvPr>
        </p:nvGraphicFramePr>
        <p:xfrm>
          <a:off x="1631950" y="3276600"/>
          <a:ext cx="3352800" cy="263525"/>
        </p:xfrm>
        <a:graphic>
          <a:graphicData uri="http://schemas.openxmlformats.org/presentationml/2006/ole">
            <mc:AlternateContent xmlns:mc="http://schemas.openxmlformats.org/markup-compatibility/2006">
              <mc:Choice xmlns:v="urn:schemas-microsoft-com:vml" Requires="v">
                <p:oleObj spid="_x0000_s4140" name="Equation" r:id="rId3" imgW="3352680" imgH="266400" progId="Equation.DSMT4">
                  <p:embed/>
                </p:oleObj>
              </mc:Choice>
              <mc:Fallback>
                <p:oleObj name="Equation" r:id="rId3" imgW="3352680" imgH="266400" progId="Equation.DSMT4">
                  <p:embed/>
                  <p:pic>
                    <p:nvPicPr>
                      <p:cNvPr id="0" name="Object 5"/>
                      <p:cNvPicPr>
                        <a:picLocks noChangeAspect="1" noChangeArrowheads="1"/>
                      </p:cNvPicPr>
                      <p:nvPr/>
                    </p:nvPicPr>
                    <p:blipFill>
                      <a:blip r:embed="rId4"/>
                      <a:srcRect/>
                      <a:stretch>
                        <a:fillRect/>
                      </a:stretch>
                    </p:blipFill>
                    <p:spPr bwMode="auto">
                      <a:xfrm>
                        <a:off x="1631950" y="3276600"/>
                        <a:ext cx="3352800" cy="263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2" name="Rechteck 11"/>
          <p:cNvSpPr/>
          <p:nvPr/>
        </p:nvSpPr>
        <p:spPr>
          <a:xfrm>
            <a:off x="442586" y="3789040"/>
            <a:ext cx="8017846" cy="523220"/>
          </a:xfrm>
          <a:prstGeom prst="rect">
            <a:avLst/>
          </a:prstGeom>
        </p:spPr>
        <p:txBody>
          <a:bodyPr wrap="square">
            <a:spAutoFit/>
          </a:bodyPr>
          <a:lstStyle/>
          <a:p>
            <a:r>
              <a:rPr lang="de-DE" sz="1400" b="1" dirty="0" smtClean="0">
                <a:latin typeface="Times New Roman"/>
                <a:ea typeface="Times New Roman"/>
                <a:cs typeface="Times New Roman"/>
              </a:rPr>
              <a:t>Aufgabe  3</a:t>
            </a:r>
            <a:r>
              <a:rPr lang="de-DE" sz="1400" dirty="0">
                <a:latin typeface="Times New Roman"/>
                <a:ea typeface="Times New Roman"/>
                <a:cs typeface="Times New Roman"/>
              </a:rPr>
              <a:t/>
            </a:r>
            <a:br>
              <a:rPr lang="de-DE" sz="1400" dirty="0">
                <a:latin typeface="Times New Roman"/>
                <a:ea typeface="Times New Roman"/>
                <a:cs typeface="Times New Roman"/>
              </a:rPr>
            </a:br>
            <a:r>
              <a:rPr lang="de-DE" sz="1400" dirty="0">
                <a:latin typeface="Times New Roman"/>
                <a:ea typeface="Times New Roman"/>
                <a:cs typeface="Times New Roman"/>
              </a:rPr>
              <a:t>Im Spektrum einer hellen Galaxie des Galaxienhaufens </a:t>
            </a:r>
            <a:r>
              <a:rPr lang="de-DE" sz="1400" dirty="0" err="1">
                <a:latin typeface="Times New Roman"/>
                <a:ea typeface="Times New Roman"/>
                <a:cs typeface="Times New Roman"/>
              </a:rPr>
              <a:t>Ursa</a:t>
            </a:r>
            <a:r>
              <a:rPr lang="de-DE" sz="1400" dirty="0">
                <a:latin typeface="Times New Roman"/>
                <a:ea typeface="Times New Roman"/>
                <a:cs typeface="Times New Roman"/>
              </a:rPr>
              <a:t> Mayor II beobachtet man eine Rotverschiebung</a:t>
            </a:r>
          </a:p>
        </p:txBody>
      </p:sp>
      <p:sp>
        <p:nvSpPr>
          <p:cNvPr id="13" name="Rectangle 1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14" name="Objekt 13"/>
          <p:cNvGraphicFramePr>
            <a:graphicFrameLocks noChangeAspect="1"/>
          </p:cNvGraphicFramePr>
          <p:nvPr>
            <p:extLst>
              <p:ext uri="{D42A27DB-BD31-4B8C-83A1-F6EECF244321}">
                <p14:modId xmlns:p14="http://schemas.microsoft.com/office/powerpoint/2010/main" val="1271235178"/>
              </p:ext>
            </p:extLst>
          </p:nvPr>
        </p:nvGraphicFramePr>
        <p:xfrm>
          <a:off x="539552" y="4329252"/>
          <a:ext cx="1092200" cy="403225"/>
        </p:xfrm>
        <a:graphic>
          <a:graphicData uri="http://schemas.openxmlformats.org/presentationml/2006/ole">
            <mc:AlternateContent xmlns:mc="http://schemas.openxmlformats.org/markup-compatibility/2006">
              <mc:Choice xmlns:v="urn:schemas-microsoft-com:vml" Requires="v">
                <p:oleObj spid="_x0000_s4141" name="Equation" r:id="rId5" imgW="1091880" imgH="406080" progId="Equation.DSMT4">
                  <p:embed/>
                </p:oleObj>
              </mc:Choice>
              <mc:Fallback>
                <p:oleObj name="Equation" r:id="rId5" imgW="1091880" imgH="406080" progId="Equation.DSMT4">
                  <p:embed/>
                  <p:pic>
                    <p:nvPicPr>
                      <p:cNvPr id="0" name="Object 13"/>
                      <p:cNvPicPr>
                        <a:picLocks noChangeAspect="1" noChangeArrowheads="1"/>
                      </p:cNvPicPr>
                      <p:nvPr/>
                    </p:nvPicPr>
                    <p:blipFill>
                      <a:blip r:embed="rId6"/>
                      <a:srcRect/>
                      <a:stretch>
                        <a:fillRect/>
                      </a:stretch>
                    </p:blipFill>
                    <p:spPr bwMode="auto">
                      <a:xfrm>
                        <a:off x="539552" y="4329252"/>
                        <a:ext cx="1092200"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 name="Rechteck 14"/>
          <p:cNvSpPr/>
          <p:nvPr/>
        </p:nvSpPr>
        <p:spPr>
          <a:xfrm>
            <a:off x="1737979" y="4365104"/>
            <a:ext cx="6264696" cy="307777"/>
          </a:xfrm>
          <a:prstGeom prst="rect">
            <a:avLst/>
          </a:prstGeom>
        </p:spPr>
        <p:txBody>
          <a:bodyPr wrap="square">
            <a:spAutoFit/>
          </a:bodyPr>
          <a:lstStyle/>
          <a:p>
            <a:r>
              <a:rPr lang="de-DE" sz="1400" dirty="0">
                <a:latin typeface="Times New Roman"/>
                <a:ea typeface="Times New Roman"/>
                <a:cs typeface="Times New Roman"/>
              </a:rPr>
              <a:t>Ermitteln Sie daraus mit der </a:t>
            </a:r>
            <a:r>
              <a:rPr lang="de-DE" sz="1400" dirty="0" err="1">
                <a:latin typeface="Times New Roman"/>
                <a:ea typeface="Times New Roman"/>
                <a:cs typeface="Times New Roman"/>
              </a:rPr>
              <a:t>Hubblebeziehung</a:t>
            </a:r>
            <a:r>
              <a:rPr lang="de-DE" sz="1400" dirty="0">
                <a:latin typeface="Times New Roman"/>
                <a:ea typeface="Times New Roman"/>
                <a:cs typeface="Times New Roman"/>
              </a:rPr>
              <a:t> die Entfernung des Galaxienhaufens.</a:t>
            </a:r>
          </a:p>
        </p:txBody>
      </p:sp>
      <p:sp>
        <p:nvSpPr>
          <p:cNvPr id="16"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17" name="Objekt 16"/>
          <p:cNvGraphicFramePr>
            <a:graphicFrameLocks noChangeAspect="1"/>
          </p:cNvGraphicFramePr>
          <p:nvPr>
            <p:extLst>
              <p:ext uri="{D42A27DB-BD31-4B8C-83A1-F6EECF244321}">
                <p14:modId xmlns:p14="http://schemas.microsoft.com/office/powerpoint/2010/main" val="1744792983"/>
              </p:ext>
            </p:extLst>
          </p:nvPr>
        </p:nvGraphicFramePr>
        <p:xfrm>
          <a:off x="1737979" y="5085184"/>
          <a:ext cx="4765675" cy="403225"/>
        </p:xfrm>
        <a:graphic>
          <a:graphicData uri="http://schemas.openxmlformats.org/presentationml/2006/ole">
            <mc:AlternateContent xmlns:mc="http://schemas.openxmlformats.org/markup-compatibility/2006">
              <mc:Choice xmlns:v="urn:schemas-microsoft-com:vml" Requires="v">
                <p:oleObj spid="_x0000_s4142" name="Equation" r:id="rId7" imgW="4762440" imgH="406080" progId="Equation.DSMT4">
                  <p:embed/>
                </p:oleObj>
              </mc:Choice>
              <mc:Fallback>
                <p:oleObj name="Equation" r:id="rId7" imgW="4762440" imgH="406080" progId="Equation.DSMT4">
                  <p:embed/>
                  <p:pic>
                    <p:nvPicPr>
                      <p:cNvPr id="0" name="Object 15"/>
                      <p:cNvPicPr>
                        <a:picLocks noChangeAspect="1" noChangeArrowheads="1"/>
                      </p:cNvPicPr>
                      <p:nvPr/>
                    </p:nvPicPr>
                    <p:blipFill>
                      <a:blip r:embed="rId8"/>
                      <a:srcRect/>
                      <a:stretch>
                        <a:fillRect/>
                      </a:stretch>
                    </p:blipFill>
                    <p:spPr bwMode="auto">
                      <a:xfrm>
                        <a:off x="1737979" y="5085184"/>
                        <a:ext cx="4765675" cy="403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 name="Rectangle 1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19" name="Objekt 18"/>
          <p:cNvGraphicFramePr>
            <a:graphicFrameLocks noChangeAspect="1"/>
          </p:cNvGraphicFramePr>
          <p:nvPr>
            <p:extLst>
              <p:ext uri="{D42A27DB-BD31-4B8C-83A1-F6EECF244321}">
                <p14:modId xmlns:p14="http://schemas.microsoft.com/office/powerpoint/2010/main" val="1679534073"/>
              </p:ext>
            </p:extLst>
          </p:nvPr>
        </p:nvGraphicFramePr>
        <p:xfrm>
          <a:off x="1754925" y="5589240"/>
          <a:ext cx="4267200" cy="482600"/>
        </p:xfrm>
        <a:graphic>
          <a:graphicData uri="http://schemas.openxmlformats.org/presentationml/2006/ole">
            <mc:AlternateContent xmlns:mc="http://schemas.openxmlformats.org/markup-compatibility/2006">
              <mc:Choice xmlns:v="urn:schemas-microsoft-com:vml" Requires="v">
                <p:oleObj spid="_x0000_s4143" name="Equation" r:id="rId9" imgW="4267080" imgH="482400" progId="Equation.DSMT4">
                  <p:embed/>
                </p:oleObj>
              </mc:Choice>
              <mc:Fallback>
                <p:oleObj name="Equation" r:id="rId9" imgW="4267080" imgH="482400" progId="Equation.DSMT4">
                  <p:embed/>
                  <p:pic>
                    <p:nvPicPr>
                      <p:cNvPr id="0" name="Object 17"/>
                      <p:cNvPicPr>
                        <a:picLocks noChangeAspect="1" noChangeArrowheads="1"/>
                      </p:cNvPicPr>
                      <p:nvPr/>
                    </p:nvPicPr>
                    <p:blipFill>
                      <a:blip r:embed="rId10"/>
                      <a:srcRect/>
                      <a:stretch>
                        <a:fillRect/>
                      </a:stretch>
                    </p:blipFill>
                    <p:spPr bwMode="auto">
                      <a:xfrm>
                        <a:off x="1754925" y="5589240"/>
                        <a:ext cx="4267200" cy="482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fade">
                                      <p:cBhvr>
                                        <p:cTn id="25" dur="500"/>
                                        <p:tgtEl>
                                          <p:spTgt spid="1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fade">
                                      <p:cBhvr>
                                        <p:cTn id="28" dur="500"/>
                                        <p:tgtEl>
                                          <p:spTgt spid="15"/>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500"/>
                                        <p:tgtEl>
                                          <p:spTgt spid="17"/>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12"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a:latin typeface="Times New Roman" pitchFamily="18" charset="0"/>
                <a:cs typeface="Times New Roman" pitchFamily="18" charset="0"/>
              </a:rPr>
              <a:t>Galaxien und ihre Entfernungsbestimmung</a:t>
            </a:r>
          </a:p>
        </p:txBody>
      </p:sp>
      <p:sp>
        <p:nvSpPr>
          <p:cNvPr id="5123" name="Textfeld 2"/>
          <p:cNvSpPr txBox="1">
            <a:spLocks noChangeArrowheads="1"/>
          </p:cNvSpPr>
          <p:nvPr/>
        </p:nvSpPr>
        <p:spPr bwMode="auto">
          <a:xfrm>
            <a:off x="611560" y="764704"/>
            <a:ext cx="5112568"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sz="1400" b="1" dirty="0" smtClean="0">
                <a:effectLst/>
                <a:latin typeface="Times New Roman"/>
                <a:ea typeface="Times New Roman"/>
              </a:rPr>
              <a:t>Quasare (Quasistellare Objekte)</a:t>
            </a:r>
            <a:r>
              <a:rPr lang="de-DE" sz="1400" dirty="0" smtClean="0">
                <a:effectLst/>
                <a:latin typeface="Times New Roman"/>
                <a:ea typeface="Times New Roman"/>
              </a:rPr>
              <a:t/>
            </a:r>
            <a:br>
              <a:rPr lang="de-DE" sz="1400" dirty="0" smtClean="0">
                <a:effectLst/>
                <a:latin typeface="Times New Roman"/>
                <a:ea typeface="Times New Roman"/>
              </a:rPr>
            </a:br>
            <a:r>
              <a:rPr lang="de-DE" sz="700" dirty="0" smtClean="0">
                <a:effectLst/>
                <a:latin typeface="Times New Roman"/>
                <a:ea typeface="Times New Roman"/>
              </a:rPr>
              <a:t/>
            </a:r>
            <a:br>
              <a:rPr lang="de-DE" sz="700" dirty="0" smtClean="0">
                <a:effectLst/>
                <a:latin typeface="Times New Roman"/>
                <a:ea typeface="Times New Roman"/>
              </a:rPr>
            </a:br>
            <a:r>
              <a:rPr lang="de-DE" sz="1400" dirty="0">
                <a:latin typeface="Times New Roman"/>
                <a:ea typeface="Times New Roman"/>
                <a:cs typeface="Times New Roman"/>
              </a:rPr>
              <a:t>1963 entdeckte man auf Fotoplatten Objekte, die punktförmig wie Sterne aussehen aber ein Spektrum mit schwachem Kontinuum und breiten Emissionslinien besitzen, wie man es bei keinem Stern kennt. </a:t>
            </a:r>
            <a:br>
              <a:rPr lang="de-DE" sz="1400" dirty="0">
                <a:latin typeface="Times New Roman"/>
                <a:ea typeface="Times New Roman"/>
                <a:cs typeface="Times New Roman"/>
              </a:rPr>
            </a:br>
            <a:r>
              <a:rPr lang="de-DE" sz="1400" dirty="0">
                <a:latin typeface="Times New Roman"/>
                <a:ea typeface="Times New Roman"/>
                <a:cs typeface="Times New Roman"/>
              </a:rPr>
              <a:t>Zusätzlich zeigen Quasare Rotverschiebungen mit Werten, </a:t>
            </a:r>
            <a:endParaRPr lang="de-DE" sz="1400" dirty="0" smtClean="0">
              <a:latin typeface="Times New Roman"/>
              <a:ea typeface="Times New Roman"/>
              <a:cs typeface="Times New Roman"/>
            </a:endParaRPr>
          </a:p>
          <a:p>
            <a:pPr eaLnBrk="1" hangingPunct="1"/>
            <a:r>
              <a:rPr lang="de-DE" sz="1400" dirty="0" smtClean="0">
                <a:latin typeface="Times New Roman"/>
                <a:ea typeface="Times New Roman"/>
                <a:cs typeface="Times New Roman"/>
              </a:rPr>
              <a:t>die </a:t>
            </a:r>
            <a:r>
              <a:rPr lang="de-DE" sz="1400" dirty="0">
                <a:latin typeface="Times New Roman"/>
                <a:ea typeface="Times New Roman"/>
                <a:cs typeface="Times New Roman"/>
              </a:rPr>
              <a:t>bisweilen sogar größer als 1 sind. </a:t>
            </a:r>
            <a:r>
              <a:rPr lang="de-DE" sz="1400" dirty="0" smtClean="0">
                <a:effectLst/>
                <a:latin typeface="Times New Roman"/>
                <a:ea typeface="Times New Roman"/>
              </a:rPr>
              <a:t/>
            </a:r>
            <a:br>
              <a:rPr lang="de-DE" sz="1400" dirty="0" smtClean="0">
                <a:effectLst/>
                <a:latin typeface="Times New Roman"/>
                <a:ea typeface="Times New Roman"/>
              </a:rPr>
            </a:br>
            <a:endParaRPr lang="de-DE" sz="1400" dirty="0">
              <a:latin typeface="Times New Roman" pitchFamily="18" charset="0"/>
              <a:cs typeface="Times New Roman" pitchFamily="18" charset="0"/>
            </a:endParaRPr>
          </a:p>
        </p:txBody>
      </p:sp>
      <p:sp>
        <p:nvSpPr>
          <p:cNvPr id="512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 name="Objekt 2"/>
          <p:cNvGraphicFramePr>
            <a:graphicFrameLocks noChangeAspect="1"/>
          </p:cNvGraphicFramePr>
          <p:nvPr>
            <p:extLst>
              <p:ext uri="{D42A27DB-BD31-4B8C-83A1-F6EECF244321}">
                <p14:modId xmlns:p14="http://schemas.microsoft.com/office/powerpoint/2010/main" val="3810693546"/>
              </p:ext>
            </p:extLst>
          </p:nvPr>
        </p:nvGraphicFramePr>
        <p:xfrm>
          <a:off x="642393" y="2277601"/>
          <a:ext cx="4797425" cy="390525"/>
        </p:xfrm>
        <a:graphic>
          <a:graphicData uri="http://schemas.openxmlformats.org/presentationml/2006/ole">
            <mc:AlternateContent xmlns:mc="http://schemas.openxmlformats.org/markup-compatibility/2006">
              <mc:Choice xmlns:v="urn:schemas-microsoft-com:vml" Requires="v">
                <p:oleObj spid="_x0000_s5136" name="Equation" r:id="rId3" imgW="4775040" imgH="393480" progId="Equation.DSMT4">
                  <p:embed/>
                </p:oleObj>
              </mc:Choice>
              <mc:Fallback>
                <p:oleObj name="Equation" r:id="rId3" imgW="4775040" imgH="393480" progId="Equation.DSMT4">
                  <p:embed/>
                  <p:pic>
                    <p:nvPicPr>
                      <p:cNvPr id="0" name="Object 5"/>
                      <p:cNvPicPr>
                        <a:picLocks noChangeAspect="1" noChangeArrowheads="1"/>
                      </p:cNvPicPr>
                      <p:nvPr/>
                    </p:nvPicPr>
                    <p:blipFill>
                      <a:blip r:embed="rId4"/>
                      <a:srcRect/>
                      <a:stretch>
                        <a:fillRect/>
                      </a:stretch>
                    </p:blipFill>
                    <p:spPr bwMode="auto">
                      <a:xfrm>
                        <a:off x="642393" y="2277601"/>
                        <a:ext cx="4797425"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Rechteck 3"/>
          <p:cNvSpPr/>
          <p:nvPr/>
        </p:nvSpPr>
        <p:spPr>
          <a:xfrm>
            <a:off x="620106" y="2780928"/>
            <a:ext cx="5184576" cy="1384995"/>
          </a:xfrm>
          <a:prstGeom prst="rect">
            <a:avLst/>
          </a:prstGeom>
        </p:spPr>
        <p:txBody>
          <a:bodyPr wrap="square">
            <a:spAutoFit/>
          </a:bodyPr>
          <a:lstStyle/>
          <a:p>
            <a:r>
              <a:rPr lang="de-DE" sz="1400" dirty="0">
                <a:latin typeface="Times New Roman"/>
                <a:ea typeface="Times New Roman"/>
                <a:cs typeface="Times New Roman"/>
              </a:rPr>
              <a:t>Große Rotverschiebung z bedeutet sehr große Entfernung, und deshalb handelt es sich bei Quasaren um extrem leuchtkräftige Objekte, die 1000-mal heller als eine große Galaxie leuchten. </a:t>
            </a:r>
            <a:r>
              <a:rPr lang="de-DE" sz="1400" dirty="0" smtClean="0">
                <a:latin typeface="Times New Roman"/>
                <a:ea typeface="Times New Roman"/>
                <a:cs typeface="Times New Roman"/>
              </a:rPr>
              <a:t/>
            </a:r>
            <a:br>
              <a:rPr lang="de-DE" sz="1400" dirty="0" smtClean="0">
                <a:latin typeface="Times New Roman"/>
                <a:ea typeface="Times New Roman"/>
                <a:cs typeface="Times New Roman"/>
              </a:rPr>
            </a:br>
            <a:r>
              <a:rPr lang="de-DE" sz="1400" dirty="0" smtClean="0">
                <a:latin typeface="Times New Roman"/>
                <a:ea typeface="Times New Roman"/>
                <a:cs typeface="Times New Roman"/>
              </a:rPr>
              <a:t>Die </a:t>
            </a:r>
            <a:r>
              <a:rPr lang="de-DE" sz="1400" dirty="0">
                <a:latin typeface="Times New Roman"/>
                <a:ea typeface="Times New Roman"/>
                <a:cs typeface="Times New Roman"/>
              </a:rPr>
              <a:t>Leuchtkraft der Quasare ändert sich häufig in Zeiträumen </a:t>
            </a:r>
            <a:r>
              <a:rPr lang="de-DE" sz="1400" dirty="0" smtClean="0">
                <a:latin typeface="Times New Roman"/>
                <a:ea typeface="Times New Roman"/>
                <a:cs typeface="Times New Roman"/>
              </a:rPr>
              <a:t/>
            </a:r>
            <a:br>
              <a:rPr lang="de-DE" sz="1400" dirty="0" smtClean="0">
                <a:latin typeface="Times New Roman"/>
                <a:ea typeface="Times New Roman"/>
                <a:cs typeface="Times New Roman"/>
              </a:rPr>
            </a:br>
            <a:r>
              <a:rPr lang="de-DE" sz="1400" dirty="0" smtClean="0">
                <a:latin typeface="Times New Roman"/>
                <a:ea typeface="Times New Roman"/>
                <a:cs typeface="Times New Roman"/>
              </a:rPr>
              <a:t>von </a:t>
            </a:r>
            <a:r>
              <a:rPr lang="de-DE" sz="1400" dirty="0">
                <a:latin typeface="Times New Roman"/>
                <a:ea typeface="Times New Roman"/>
                <a:cs typeface="Times New Roman"/>
              </a:rPr>
              <a:t>nur Wochen oder Tagen, d.h. die Ausdehnung dieser </a:t>
            </a:r>
            <a:r>
              <a:rPr lang="de-DE" sz="1400" dirty="0" smtClean="0">
                <a:latin typeface="Times New Roman"/>
                <a:ea typeface="Times New Roman"/>
                <a:cs typeface="Times New Roman"/>
              </a:rPr>
              <a:t/>
            </a:r>
            <a:br>
              <a:rPr lang="de-DE" sz="1400" dirty="0" smtClean="0">
                <a:latin typeface="Times New Roman"/>
                <a:ea typeface="Times New Roman"/>
                <a:cs typeface="Times New Roman"/>
              </a:rPr>
            </a:br>
            <a:r>
              <a:rPr lang="de-DE" sz="1400" dirty="0" smtClean="0">
                <a:latin typeface="Times New Roman"/>
                <a:ea typeface="Times New Roman"/>
                <a:cs typeface="Times New Roman"/>
              </a:rPr>
              <a:t>Quasare </a:t>
            </a:r>
            <a:r>
              <a:rPr lang="de-DE" sz="1400" dirty="0">
                <a:latin typeface="Times New Roman"/>
                <a:ea typeface="Times New Roman"/>
                <a:cs typeface="Times New Roman"/>
              </a:rPr>
              <a:t>kann höchstens </a:t>
            </a:r>
            <a:r>
              <a:rPr lang="de-DE" sz="1400" dirty="0" smtClean="0">
                <a:latin typeface="Times New Roman"/>
                <a:ea typeface="Times New Roman"/>
                <a:cs typeface="Times New Roman"/>
              </a:rPr>
              <a:t>Lichttage </a:t>
            </a:r>
            <a:r>
              <a:rPr lang="de-DE" sz="1400" dirty="0">
                <a:latin typeface="Times New Roman"/>
                <a:ea typeface="Times New Roman"/>
                <a:cs typeface="Times New Roman"/>
              </a:rPr>
              <a:t>betragen. </a:t>
            </a:r>
          </a:p>
        </p:txBody>
      </p:sp>
      <p:sp>
        <p:nvSpPr>
          <p:cNvPr id="5" name="Rechteck 4"/>
          <p:cNvSpPr/>
          <p:nvPr/>
        </p:nvSpPr>
        <p:spPr>
          <a:xfrm>
            <a:off x="611560" y="4221088"/>
            <a:ext cx="7912334" cy="1815882"/>
          </a:xfrm>
          <a:prstGeom prst="rect">
            <a:avLst/>
          </a:prstGeom>
        </p:spPr>
        <p:txBody>
          <a:bodyPr wrap="square">
            <a:spAutoFit/>
          </a:bodyPr>
          <a:lstStyle/>
          <a:p>
            <a:r>
              <a:rPr lang="de-DE" sz="1400" dirty="0">
                <a:latin typeface="Times New Roman"/>
                <a:ea typeface="Times New Roman"/>
                <a:cs typeface="Times New Roman"/>
              </a:rPr>
              <a:t>Vermutung: Quasare sind supermassereiche Schwarze Löcher im </a:t>
            </a:r>
            <a:r>
              <a:rPr lang="de-DE" sz="1400" dirty="0" smtClean="0">
                <a:latin typeface="Times New Roman"/>
                <a:ea typeface="Times New Roman"/>
                <a:cs typeface="Times New Roman"/>
              </a:rPr>
              <a:t>Zentrum von </a:t>
            </a:r>
            <a:r>
              <a:rPr lang="de-DE" sz="1400" dirty="0">
                <a:latin typeface="Times New Roman"/>
                <a:ea typeface="Times New Roman"/>
                <a:cs typeface="Times New Roman"/>
              </a:rPr>
              <a:t>Galaxien sind. </a:t>
            </a:r>
            <a:endParaRPr lang="de-DE" sz="1400" dirty="0" smtClean="0">
              <a:latin typeface="Times New Roman"/>
              <a:ea typeface="Times New Roman"/>
              <a:cs typeface="Times New Roman"/>
            </a:endParaRPr>
          </a:p>
          <a:p>
            <a:r>
              <a:rPr lang="de-DE" sz="1400" dirty="0" smtClean="0">
                <a:latin typeface="Times New Roman"/>
                <a:ea typeface="Times New Roman"/>
                <a:cs typeface="Times New Roman"/>
              </a:rPr>
              <a:t>Stürzt </a:t>
            </a:r>
            <a:r>
              <a:rPr lang="de-DE" sz="1400" dirty="0">
                <a:latin typeface="Times New Roman"/>
                <a:ea typeface="Times New Roman"/>
                <a:cs typeface="Times New Roman"/>
              </a:rPr>
              <a:t>Materie über eine </a:t>
            </a:r>
            <a:r>
              <a:rPr lang="de-DE" sz="1400" dirty="0" err="1">
                <a:latin typeface="Times New Roman"/>
                <a:ea typeface="Times New Roman"/>
                <a:cs typeface="Times New Roman"/>
              </a:rPr>
              <a:t>Akkretionsscheibe</a:t>
            </a:r>
            <a:r>
              <a:rPr lang="de-DE" sz="1400" dirty="0">
                <a:latin typeface="Times New Roman"/>
                <a:ea typeface="Times New Roman"/>
                <a:cs typeface="Times New Roman"/>
              </a:rPr>
              <a:t> in dieses </a:t>
            </a:r>
            <a:r>
              <a:rPr lang="de-DE" sz="1400" dirty="0" smtClean="0">
                <a:latin typeface="Times New Roman"/>
                <a:ea typeface="Times New Roman"/>
                <a:cs typeface="Times New Roman"/>
              </a:rPr>
              <a:t>Schwarze Loch</a:t>
            </a:r>
            <a:r>
              <a:rPr lang="de-DE" sz="1400" dirty="0">
                <a:latin typeface="Times New Roman"/>
                <a:ea typeface="Times New Roman"/>
                <a:cs typeface="Times New Roman"/>
              </a:rPr>
              <a:t>, so wird ein großer Teil der Gravitationsenergie in Form von Strahlung frei.</a:t>
            </a:r>
            <a:br>
              <a:rPr lang="de-DE" sz="1400" dirty="0">
                <a:latin typeface="Times New Roman"/>
                <a:ea typeface="Times New Roman"/>
                <a:cs typeface="Times New Roman"/>
              </a:rPr>
            </a:br>
            <a:r>
              <a:rPr lang="de-DE" sz="1400" dirty="0">
                <a:latin typeface="Times New Roman"/>
                <a:ea typeface="Times New Roman"/>
                <a:cs typeface="Times New Roman"/>
              </a:rPr>
              <a:t>Besitzt die </a:t>
            </a:r>
            <a:r>
              <a:rPr lang="de-DE" sz="1400" dirty="0" err="1">
                <a:latin typeface="Times New Roman"/>
                <a:ea typeface="Times New Roman"/>
                <a:cs typeface="Times New Roman"/>
              </a:rPr>
              <a:t>Akkretionsscheibe</a:t>
            </a:r>
            <a:r>
              <a:rPr lang="de-DE" sz="1400" dirty="0">
                <a:latin typeface="Times New Roman"/>
                <a:ea typeface="Times New Roman"/>
                <a:cs typeface="Times New Roman"/>
              </a:rPr>
              <a:t> ein starkes Magnetfeld, </a:t>
            </a:r>
            <a:r>
              <a:rPr lang="de-DE" sz="1400" dirty="0" smtClean="0">
                <a:latin typeface="Times New Roman"/>
                <a:ea typeface="Times New Roman"/>
                <a:cs typeface="Times New Roman"/>
              </a:rPr>
              <a:t/>
            </a:r>
            <a:br>
              <a:rPr lang="de-DE" sz="1400" dirty="0" smtClean="0">
                <a:latin typeface="Times New Roman"/>
                <a:ea typeface="Times New Roman"/>
                <a:cs typeface="Times New Roman"/>
              </a:rPr>
            </a:br>
            <a:r>
              <a:rPr lang="de-DE" sz="1400" dirty="0" smtClean="0">
                <a:latin typeface="Times New Roman"/>
                <a:ea typeface="Times New Roman"/>
                <a:cs typeface="Times New Roman"/>
              </a:rPr>
              <a:t>so </a:t>
            </a:r>
            <a:r>
              <a:rPr lang="de-DE" sz="1400" dirty="0">
                <a:latin typeface="Times New Roman"/>
                <a:ea typeface="Times New Roman"/>
                <a:cs typeface="Times New Roman"/>
              </a:rPr>
              <a:t>treten senkrecht zu </a:t>
            </a:r>
            <a:r>
              <a:rPr lang="de-DE" sz="1400" dirty="0" smtClean="0">
                <a:latin typeface="Times New Roman"/>
                <a:ea typeface="Times New Roman"/>
                <a:cs typeface="Times New Roman"/>
              </a:rPr>
              <a:t>dieser Materieströme – so </a:t>
            </a:r>
          </a:p>
          <a:p>
            <a:r>
              <a:rPr lang="de-DE" sz="1400" dirty="0" smtClean="0">
                <a:latin typeface="Times New Roman"/>
                <a:ea typeface="Times New Roman"/>
                <a:cs typeface="Times New Roman"/>
              </a:rPr>
              <a:t>genannte Jets – </a:t>
            </a:r>
            <a:r>
              <a:rPr lang="de-DE" sz="1400" dirty="0">
                <a:latin typeface="Times New Roman"/>
                <a:ea typeface="Times New Roman"/>
                <a:cs typeface="Times New Roman"/>
              </a:rPr>
              <a:t> </a:t>
            </a:r>
            <a:r>
              <a:rPr lang="de-DE" sz="1400" dirty="0" smtClean="0">
                <a:latin typeface="Times New Roman"/>
                <a:ea typeface="Times New Roman"/>
                <a:cs typeface="Times New Roman"/>
              </a:rPr>
              <a:t>mit </a:t>
            </a:r>
            <a:r>
              <a:rPr lang="de-DE" sz="1400" dirty="0">
                <a:latin typeface="Times New Roman"/>
                <a:ea typeface="Times New Roman"/>
                <a:cs typeface="Times New Roman"/>
              </a:rPr>
              <a:t>relativistischer Geschwindigkeit in </a:t>
            </a:r>
            <a:r>
              <a:rPr lang="de-DE" sz="1400" dirty="0" smtClean="0">
                <a:latin typeface="Times New Roman"/>
                <a:ea typeface="Times New Roman"/>
                <a:cs typeface="Times New Roman"/>
              </a:rPr>
              <a:t/>
            </a:r>
            <a:br>
              <a:rPr lang="de-DE" sz="1400" dirty="0" smtClean="0">
                <a:latin typeface="Times New Roman"/>
                <a:ea typeface="Times New Roman"/>
                <a:cs typeface="Times New Roman"/>
              </a:rPr>
            </a:br>
            <a:r>
              <a:rPr lang="de-DE" sz="1400" dirty="0" smtClean="0">
                <a:latin typeface="Times New Roman"/>
                <a:ea typeface="Times New Roman"/>
                <a:cs typeface="Times New Roman"/>
              </a:rPr>
              <a:t>den Weltraum </a:t>
            </a:r>
            <a:r>
              <a:rPr lang="de-DE" sz="1400" dirty="0">
                <a:latin typeface="Times New Roman"/>
                <a:ea typeface="Times New Roman"/>
                <a:cs typeface="Times New Roman"/>
              </a:rPr>
              <a:t>(siehe Bild). </a:t>
            </a:r>
            <a:r>
              <a:rPr lang="de-DE" sz="1400" dirty="0" smtClean="0">
                <a:latin typeface="Times New Roman"/>
                <a:ea typeface="Times New Roman"/>
                <a:cs typeface="Times New Roman"/>
              </a:rPr>
              <a:t/>
            </a:r>
            <a:br>
              <a:rPr lang="de-DE" sz="1400" dirty="0" smtClean="0">
                <a:latin typeface="Times New Roman"/>
                <a:ea typeface="Times New Roman"/>
                <a:cs typeface="Times New Roman"/>
              </a:rPr>
            </a:br>
            <a:r>
              <a:rPr lang="de-DE" sz="1400" dirty="0" smtClean="0">
                <a:latin typeface="Times New Roman"/>
                <a:ea typeface="Times New Roman"/>
                <a:cs typeface="Times New Roman"/>
              </a:rPr>
              <a:t>Diese </a:t>
            </a:r>
            <a:r>
              <a:rPr lang="de-DE" sz="1400" dirty="0">
                <a:latin typeface="Times New Roman"/>
                <a:ea typeface="Times New Roman"/>
                <a:cs typeface="Times New Roman"/>
              </a:rPr>
              <a:t>Jets lassen sich im Radiowellenbereich beobachten.</a:t>
            </a:r>
          </a:p>
        </p:txBody>
      </p:sp>
      <p:pic>
        <p:nvPicPr>
          <p:cNvPr id="5127"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24128" y="1236859"/>
            <a:ext cx="2880724" cy="26642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9"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79261" y="4872596"/>
            <a:ext cx="3625591" cy="1196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fade">
                                      <p:cBhvr>
                                        <p:cTn id="7" dur="5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127"/>
                                        </p:tgtEl>
                                        <p:attrNameLst>
                                          <p:attrName>style.visibility</p:attrName>
                                        </p:attrNameLst>
                                      </p:cBhvr>
                                      <p:to>
                                        <p:strVal val="visible"/>
                                      </p:to>
                                    </p:set>
                                    <p:animEffect transition="in" filter="fade">
                                      <p:cBhvr>
                                        <p:cTn id="22" dur="500"/>
                                        <p:tgtEl>
                                          <p:spTgt spid="512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par>
                                <p:cTn id="28" presetID="10" presetClass="entr" presetSubtype="0" fill="hold" nodeType="withEffect">
                                  <p:stCondLst>
                                    <p:cond delay="0"/>
                                  </p:stCondLst>
                                  <p:childTnLst>
                                    <p:set>
                                      <p:cBhvr>
                                        <p:cTn id="29" dur="1" fill="hold">
                                          <p:stCondLst>
                                            <p:cond delay="0"/>
                                          </p:stCondLst>
                                        </p:cTn>
                                        <p:tgtEl>
                                          <p:spTgt spid="5129"/>
                                        </p:tgtEl>
                                        <p:attrNameLst>
                                          <p:attrName>style.visibility</p:attrName>
                                        </p:attrNameLst>
                                      </p:cBhvr>
                                      <p:to>
                                        <p:strVal val="visible"/>
                                      </p:to>
                                    </p:set>
                                    <p:animEffect transition="in" filter="fade">
                                      <p:cBhvr>
                                        <p:cTn id="30" dur="500"/>
                                        <p:tgtEl>
                                          <p:spTgt spid="5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a:latin typeface="Times New Roman" pitchFamily="18" charset="0"/>
                <a:cs typeface="Times New Roman" pitchFamily="18" charset="0"/>
              </a:rPr>
              <a:t>Galaxien und ihre Entfernungsbestimmung</a:t>
            </a:r>
          </a:p>
        </p:txBody>
      </p:sp>
      <p:sp>
        <p:nvSpPr>
          <p:cNvPr id="6147" name="Textfeld 2"/>
          <p:cNvSpPr txBox="1">
            <a:spLocks noChangeArrowheads="1"/>
          </p:cNvSpPr>
          <p:nvPr/>
        </p:nvSpPr>
        <p:spPr bwMode="auto">
          <a:xfrm>
            <a:off x="755576" y="764704"/>
            <a:ext cx="4248472" cy="3508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sz="1400" b="1" dirty="0" smtClean="0">
                <a:effectLst/>
                <a:latin typeface="Times New Roman"/>
                <a:ea typeface="Times New Roman"/>
              </a:rPr>
              <a:t>Aufgabe 4</a:t>
            </a:r>
            <a:r>
              <a:rPr lang="de-DE" sz="1400" dirty="0" smtClean="0">
                <a:effectLst/>
                <a:latin typeface="Times New Roman"/>
                <a:ea typeface="Times New Roman"/>
              </a:rPr>
              <a:t/>
            </a:r>
            <a:br>
              <a:rPr lang="de-DE" sz="1400" dirty="0" smtClean="0">
                <a:effectLst/>
                <a:latin typeface="Times New Roman"/>
                <a:ea typeface="Times New Roman"/>
              </a:rPr>
            </a:br>
            <a:r>
              <a:rPr lang="de-DE" sz="600" dirty="0" smtClean="0">
                <a:effectLst/>
                <a:latin typeface="Times New Roman"/>
                <a:ea typeface="Times New Roman"/>
              </a:rPr>
              <a:t/>
            </a:r>
            <a:br>
              <a:rPr lang="de-DE" sz="600" dirty="0" smtClean="0">
                <a:effectLst/>
                <a:latin typeface="Times New Roman"/>
                <a:ea typeface="Times New Roman"/>
              </a:rPr>
            </a:br>
            <a:r>
              <a:rPr lang="de-DE" sz="1400" dirty="0" smtClean="0">
                <a:effectLst/>
                <a:latin typeface="Times New Roman"/>
                <a:ea typeface="Times New Roman"/>
              </a:rPr>
              <a:t>Der Jet des Quasars 3C 273 wurde in unterschiedlichen </a:t>
            </a:r>
            <a:br>
              <a:rPr lang="de-DE" sz="1400" dirty="0" smtClean="0">
                <a:effectLst/>
                <a:latin typeface="Times New Roman"/>
                <a:ea typeface="Times New Roman"/>
              </a:rPr>
            </a:br>
            <a:r>
              <a:rPr lang="de-DE" sz="1400" dirty="0" smtClean="0">
                <a:effectLst/>
                <a:latin typeface="Times New Roman"/>
                <a:ea typeface="Times New Roman"/>
              </a:rPr>
              <a:t>Wellenlängenbereichen von mehreren Teleskopen</a:t>
            </a:r>
            <a:br>
              <a:rPr lang="de-DE" sz="1400" dirty="0" smtClean="0">
                <a:effectLst/>
                <a:latin typeface="Times New Roman"/>
                <a:ea typeface="Times New Roman"/>
              </a:rPr>
            </a:br>
            <a:r>
              <a:rPr lang="de-DE" sz="1400" dirty="0" smtClean="0">
                <a:effectLst/>
                <a:latin typeface="Times New Roman"/>
                <a:ea typeface="Times New Roman"/>
              </a:rPr>
              <a:t>aufgenommen. </a:t>
            </a:r>
            <a:br>
              <a:rPr lang="de-DE" sz="1400" dirty="0" smtClean="0">
                <a:effectLst/>
                <a:latin typeface="Times New Roman"/>
                <a:ea typeface="Times New Roman"/>
              </a:rPr>
            </a:br>
            <a:r>
              <a:rPr lang="de-DE" sz="1400" dirty="0" smtClean="0">
                <a:effectLst/>
                <a:latin typeface="Times New Roman"/>
                <a:ea typeface="Times New Roman"/>
              </a:rPr>
              <a:t>Ermittelte Daten von 3C 273:	</a:t>
            </a:r>
            <a:br>
              <a:rPr lang="de-DE" sz="1400" dirty="0" smtClean="0">
                <a:effectLst/>
                <a:latin typeface="Times New Roman"/>
                <a:ea typeface="Times New Roman"/>
              </a:rPr>
            </a:br>
            <a:r>
              <a:rPr lang="de-DE" sz="1400" dirty="0" smtClean="0">
                <a:effectLst/>
                <a:latin typeface="Times New Roman"/>
                <a:ea typeface="Times New Roman"/>
              </a:rPr>
              <a:t>m = 12,9 mag,  Rotverschiebung z = 0,158</a:t>
            </a:r>
            <a:br>
              <a:rPr lang="de-DE" sz="1400" dirty="0" smtClean="0">
                <a:effectLst/>
                <a:latin typeface="Times New Roman"/>
                <a:ea typeface="Times New Roman"/>
              </a:rPr>
            </a:br>
            <a:r>
              <a:rPr lang="de-DE" sz="600" dirty="0" smtClean="0">
                <a:effectLst/>
                <a:latin typeface="Times New Roman"/>
                <a:ea typeface="Times New Roman"/>
              </a:rPr>
              <a:t/>
            </a:r>
            <a:br>
              <a:rPr lang="de-DE" sz="600" dirty="0" smtClean="0">
                <a:effectLst/>
                <a:latin typeface="Times New Roman"/>
                <a:ea typeface="Times New Roman"/>
              </a:rPr>
            </a:br>
            <a:r>
              <a:rPr lang="de-DE" sz="1400" dirty="0" smtClean="0">
                <a:effectLst/>
                <a:latin typeface="Times New Roman"/>
                <a:ea typeface="Times New Roman"/>
              </a:rPr>
              <a:t>a)  Wie weit ist 3C 273 entfernt? </a:t>
            </a:r>
            <a:br>
              <a:rPr lang="de-DE" sz="1400" dirty="0" smtClean="0">
                <a:effectLst/>
                <a:latin typeface="Times New Roman"/>
                <a:ea typeface="Times New Roman"/>
              </a:rPr>
            </a:br>
            <a:r>
              <a:rPr lang="de-DE" sz="1400" dirty="0" smtClean="0">
                <a:effectLst/>
                <a:latin typeface="Times New Roman"/>
                <a:ea typeface="Times New Roman"/>
              </a:rPr>
              <a:t>     Rechnen Sie nichtrelativistisch! 	</a:t>
            </a:r>
            <a:br>
              <a:rPr lang="de-DE" sz="1400" dirty="0" smtClean="0">
                <a:effectLst/>
                <a:latin typeface="Times New Roman"/>
                <a:ea typeface="Times New Roman"/>
              </a:rPr>
            </a:br>
            <a:r>
              <a:rPr lang="de-DE" sz="1400" dirty="0" smtClean="0">
                <a:effectLst/>
                <a:latin typeface="Times New Roman"/>
                <a:ea typeface="Times New Roman"/>
              </a:rPr>
              <a:t>     Die relativistische Rechnung liefert  0,61 </a:t>
            </a:r>
            <a:r>
              <a:rPr lang="de-DE" sz="1400" dirty="0" err="1" smtClean="0">
                <a:effectLst/>
                <a:latin typeface="Times New Roman"/>
                <a:ea typeface="Times New Roman"/>
              </a:rPr>
              <a:t>Gpc</a:t>
            </a:r>
            <a:r>
              <a:rPr lang="de-DE" sz="1400" dirty="0" smtClean="0">
                <a:effectLst/>
                <a:latin typeface="Times New Roman"/>
                <a:ea typeface="Times New Roman"/>
              </a:rPr>
              <a:t>. </a:t>
            </a:r>
            <a:br>
              <a:rPr lang="de-DE" sz="1400" dirty="0" smtClean="0">
                <a:effectLst/>
                <a:latin typeface="Times New Roman"/>
                <a:ea typeface="Times New Roman"/>
              </a:rPr>
            </a:br>
            <a:r>
              <a:rPr lang="de-DE" sz="1400" dirty="0" smtClean="0">
                <a:effectLst/>
                <a:latin typeface="Times New Roman"/>
                <a:ea typeface="Times New Roman"/>
              </a:rPr>
              <a:t>     Wie groß ist der prozentuale Fehler?  </a:t>
            </a:r>
            <a:br>
              <a:rPr lang="de-DE" sz="1400" dirty="0" smtClean="0">
                <a:effectLst/>
                <a:latin typeface="Times New Roman"/>
                <a:ea typeface="Times New Roman"/>
              </a:rPr>
            </a:br>
            <a:r>
              <a:rPr lang="de-DE" sz="1400" dirty="0" smtClean="0">
                <a:effectLst/>
                <a:latin typeface="Times New Roman"/>
                <a:ea typeface="Times New Roman"/>
              </a:rPr>
              <a:t>b)  Wie groß ist bei Verwendung der relativistischen </a:t>
            </a:r>
            <a:br>
              <a:rPr lang="de-DE" sz="1400" dirty="0" smtClean="0">
                <a:effectLst/>
                <a:latin typeface="Times New Roman"/>
                <a:ea typeface="Times New Roman"/>
              </a:rPr>
            </a:br>
            <a:r>
              <a:rPr lang="de-DE" sz="1400" dirty="0" smtClean="0">
                <a:effectLst/>
                <a:latin typeface="Times New Roman"/>
                <a:ea typeface="Times New Roman"/>
              </a:rPr>
              <a:t>      Entfernungsberechnung die absolute Helligkeit </a:t>
            </a:r>
          </a:p>
          <a:p>
            <a:pPr eaLnBrk="1" hangingPunct="1"/>
            <a:r>
              <a:rPr lang="de-DE" sz="1400" dirty="0">
                <a:latin typeface="Times New Roman"/>
                <a:ea typeface="Times New Roman"/>
              </a:rPr>
              <a:t> </a:t>
            </a:r>
            <a:r>
              <a:rPr lang="de-DE" sz="1400" dirty="0" smtClean="0">
                <a:latin typeface="Times New Roman"/>
                <a:ea typeface="Times New Roman"/>
              </a:rPr>
              <a:t>     </a:t>
            </a:r>
            <a:r>
              <a:rPr lang="de-DE" sz="1400" dirty="0" smtClean="0">
                <a:effectLst/>
                <a:latin typeface="Times New Roman"/>
                <a:ea typeface="Times New Roman"/>
              </a:rPr>
              <a:t>dieses Quasars? </a:t>
            </a:r>
            <a:br>
              <a:rPr lang="de-DE" sz="1400" dirty="0" smtClean="0">
                <a:effectLst/>
                <a:latin typeface="Times New Roman"/>
                <a:ea typeface="Times New Roman"/>
              </a:rPr>
            </a:br>
            <a:r>
              <a:rPr lang="de-DE" sz="1400" dirty="0" smtClean="0">
                <a:effectLst/>
                <a:latin typeface="Times New Roman"/>
                <a:ea typeface="Times New Roman"/>
              </a:rPr>
              <a:t>      Bestimmen Sie die Leuchtkraft von 3C 273 in </a:t>
            </a:r>
            <a:br>
              <a:rPr lang="de-DE" sz="1400" dirty="0" smtClean="0">
                <a:effectLst/>
                <a:latin typeface="Times New Roman"/>
                <a:ea typeface="Times New Roman"/>
              </a:rPr>
            </a:br>
            <a:r>
              <a:rPr lang="de-DE" sz="1400" dirty="0" smtClean="0">
                <a:effectLst/>
                <a:latin typeface="Times New Roman"/>
                <a:ea typeface="Times New Roman"/>
              </a:rPr>
              <a:t>      Vielfachen der Sonnenleuchtkraft!</a:t>
            </a:r>
            <a:endParaRPr lang="de-DE" sz="1400" dirty="0">
              <a:latin typeface="Times New Roman" pitchFamily="18" charset="0"/>
              <a:cs typeface="Times New Roman" pitchFamily="18" charset="0"/>
            </a:endParaRPr>
          </a:p>
        </p:txBody>
      </p:sp>
      <p:sp>
        <p:nvSpPr>
          <p:cNvPr id="614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614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5802" y="1556792"/>
            <a:ext cx="3778646" cy="1251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2" name="Objekt 1"/>
          <p:cNvGraphicFramePr>
            <a:graphicFrameLocks noChangeAspect="1"/>
          </p:cNvGraphicFramePr>
          <p:nvPr>
            <p:extLst>
              <p:ext uri="{D42A27DB-BD31-4B8C-83A1-F6EECF244321}">
                <p14:modId xmlns:p14="http://schemas.microsoft.com/office/powerpoint/2010/main" val="391776237"/>
              </p:ext>
            </p:extLst>
          </p:nvPr>
        </p:nvGraphicFramePr>
        <p:xfrm>
          <a:off x="822325" y="4365625"/>
          <a:ext cx="4116388" cy="406400"/>
        </p:xfrm>
        <a:graphic>
          <a:graphicData uri="http://schemas.openxmlformats.org/presentationml/2006/ole">
            <mc:AlternateContent xmlns:mc="http://schemas.openxmlformats.org/markup-compatibility/2006">
              <mc:Choice xmlns:v="urn:schemas-microsoft-com:vml" Requires="v">
                <p:oleObj spid="_x0000_s6178" name="Equation" r:id="rId4" imgW="4114800" imgH="406080" progId="Equation.DSMT4">
                  <p:embed/>
                </p:oleObj>
              </mc:Choice>
              <mc:Fallback>
                <p:oleObj name="Equation" r:id="rId4" imgW="4114800" imgH="406080" progId="Equation.DSMT4">
                  <p:embed/>
                  <p:pic>
                    <p:nvPicPr>
                      <p:cNvPr id="0" name="Objekt 3"/>
                      <p:cNvPicPr>
                        <a:picLocks noChangeAspect="1" noChangeArrowheads="1"/>
                      </p:cNvPicPr>
                      <p:nvPr/>
                    </p:nvPicPr>
                    <p:blipFill>
                      <a:blip r:embed="rId5"/>
                      <a:srcRect/>
                      <a:stretch>
                        <a:fillRect/>
                      </a:stretch>
                    </p:blipFill>
                    <p:spPr bwMode="auto">
                      <a:xfrm>
                        <a:off x="822325" y="4365625"/>
                        <a:ext cx="4116388"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kt 2"/>
          <p:cNvGraphicFramePr>
            <a:graphicFrameLocks noChangeAspect="1"/>
          </p:cNvGraphicFramePr>
          <p:nvPr>
            <p:extLst>
              <p:ext uri="{D42A27DB-BD31-4B8C-83A1-F6EECF244321}">
                <p14:modId xmlns:p14="http://schemas.microsoft.com/office/powerpoint/2010/main" val="3815712749"/>
              </p:ext>
            </p:extLst>
          </p:nvPr>
        </p:nvGraphicFramePr>
        <p:xfrm>
          <a:off x="1187624" y="4797152"/>
          <a:ext cx="6629400" cy="482600"/>
        </p:xfrm>
        <a:graphic>
          <a:graphicData uri="http://schemas.openxmlformats.org/presentationml/2006/ole">
            <mc:AlternateContent xmlns:mc="http://schemas.openxmlformats.org/markup-compatibility/2006">
              <mc:Choice xmlns:v="urn:schemas-microsoft-com:vml" Requires="v">
                <p:oleObj spid="_x0000_s6179" name="Equation" r:id="rId6" imgW="6629400" imgH="482400" progId="Equation.DSMT4">
                  <p:embed/>
                </p:oleObj>
              </mc:Choice>
              <mc:Fallback>
                <p:oleObj name="Equation" r:id="rId6" imgW="6629400" imgH="482400" progId="Equation.DSMT4">
                  <p:embed/>
                  <p:pic>
                    <p:nvPicPr>
                      <p:cNvPr id="0" name="Objekt 18"/>
                      <p:cNvPicPr>
                        <a:picLocks noChangeAspect="1" noChangeArrowheads="1"/>
                      </p:cNvPicPr>
                      <p:nvPr/>
                    </p:nvPicPr>
                    <p:blipFill>
                      <a:blip r:embed="rId7"/>
                      <a:srcRect/>
                      <a:stretch>
                        <a:fillRect/>
                      </a:stretch>
                    </p:blipFill>
                    <p:spPr bwMode="auto">
                      <a:xfrm>
                        <a:off x="1187624" y="4797152"/>
                        <a:ext cx="6629400"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kt 3"/>
          <p:cNvGraphicFramePr>
            <a:graphicFrameLocks noChangeAspect="1"/>
          </p:cNvGraphicFramePr>
          <p:nvPr>
            <p:extLst>
              <p:ext uri="{D42A27DB-BD31-4B8C-83A1-F6EECF244321}">
                <p14:modId xmlns:p14="http://schemas.microsoft.com/office/powerpoint/2010/main" val="1019407316"/>
              </p:ext>
            </p:extLst>
          </p:nvPr>
        </p:nvGraphicFramePr>
        <p:xfrm>
          <a:off x="827584" y="5373216"/>
          <a:ext cx="6985000" cy="469900"/>
        </p:xfrm>
        <a:graphic>
          <a:graphicData uri="http://schemas.openxmlformats.org/presentationml/2006/ole">
            <mc:AlternateContent xmlns:mc="http://schemas.openxmlformats.org/markup-compatibility/2006">
              <mc:Choice xmlns:v="urn:schemas-microsoft-com:vml" Requires="v">
                <p:oleObj spid="_x0000_s6180" name="Equation" r:id="rId8" imgW="6984720" imgH="469800" progId="Equation.DSMT4">
                  <p:embed/>
                </p:oleObj>
              </mc:Choice>
              <mc:Fallback>
                <p:oleObj name="Equation" r:id="rId8" imgW="6984720" imgH="469800" progId="Equation.DSMT4">
                  <p:embed/>
                  <p:pic>
                    <p:nvPicPr>
                      <p:cNvPr id="0" name="Objekt 5"/>
                      <p:cNvPicPr>
                        <a:picLocks noChangeAspect="1" noChangeArrowheads="1"/>
                      </p:cNvPicPr>
                      <p:nvPr/>
                    </p:nvPicPr>
                    <p:blipFill>
                      <a:blip r:embed="rId9"/>
                      <a:srcRect/>
                      <a:stretch>
                        <a:fillRect/>
                      </a:stretch>
                    </p:blipFill>
                    <p:spPr bwMode="auto">
                      <a:xfrm>
                        <a:off x="827584" y="5373216"/>
                        <a:ext cx="6985000" cy="46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kt 4"/>
          <p:cNvGraphicFramePr>
            <a:graphicFrameLocks noChangeAspect="1"/>
          </p:cNvGraphicFramePr>
          <p:nvPr>
            <p:extLst>
              <p:ext uri="{D42A27DB-BD31-4B8C-83A1-F6EECF244321}">
                <p14:modId xmlns:p14="http://schemas.microsoft.com/office/powerpoint/2010/main" val="3454161751"/>
              </p:ext>
            </p:extLst>
          </p:nvPr>
        </p:nvGraphicFramePr>
        <p:xfrm>
          <a:off x="1187624" y="5877272"/>
          <a:ext cx="5486400" cy="444500"/>
        </p:xfrm>
        <a:graphic>
          <a:graphicData uri="http://schemas.openxmlformats.org/presentationml/2006/ole">
            <mc:AlternateContent xmlns:mc="http://schemas.openxmlformats.org/markup-compatibility/2006">
              <mc:Choice xmlns:v="urn:schemas-microsoft-com:vml" Requires="v">
                <p:oleObj spid="_x0000_s6181" name="Equation" r:id="rId10" imgW="5486400" imgH="444240" progId="Equation.DSMT4">
                  <p:embed/>
                </p:oleObj>
              </mc:Choice>
              <mc:Fallback>
                <p:oleObj name="Equation" r:id="rId10" imgW="5486400" imgH="444240" progId="Equation.DSMT4">
                  <p:embed/>
                  <p:pic>
                    <p:nvPicPr>
                      <p:cNvPr id="0" name="Objekt 3"/>
                      <p:cNvPicPr>
                        <a:picLocks noChangeAspect="1" noChangeArrowheads="1"/>
                      </p:cNvPicPr>
                      <p:nvPr/>
                    </p:nvPicPr>
                    <p:blipFill>
                      <a:blip r:embed="rId11"/>
                      <a:srcRect/>
                      <a:stretch>
                        <a:fillRect/>
                      </a:stretch>
                    </p:blipFill>
                    <p:spPr bwMode="auto">
                      <a:xfrm>
                        <a:off x="1187624" y="5877272"/>
                        <a:ext cx="5486400"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fade">
                                      <p:cBhvr>
                                        <p:cTn id="7" dur="500"/>
                                        <p:tgtEl>
                                          <p:spTgt spid="6147"/>
                                        </p:tgtEl>
                                      </p:cBhvr>
                                    </p:animEffect>
                                  </p:childTnLst>
                                </p:cTn>
                              </p:par>
                              <p:par>
                                <p:cTn id="8" presetID="10" presetClass="entr" presetSubtype="0" fill="hold" nodeType="withEffect">
                                  <p:stCondLst>
                                    <p:cond delay="0"/>
                                  </p:stCondLst>
                                  <p:childTnLst>
                                    <p:set>
                                      <p:cBhvr>
                                        <p:cTn id="9" dur="1" fill="hold">
                                          <p:stCondLst>
                                            <p:cond delay="0"/>
                                          </p:stCondLst>
                                        </p:cTn>
                                        <p:tgtEl>
                                          <p:spTgt spid="6149"/>
                                        </p:tgtEl>
                                        <p:attrNameLst>
                                          <p:attrName>style.visibility</p:attrName>
                                        </p:attrNameLst>
                                      </p:cBhvr>
                                      <p:to>
                                        <p:strVal val="visible"/>
                                      </p:to>
                                    </p:set>
                                    <p:animEffect transition="in" filter="fade">
                                      <p:cBhvr>
                                        <p:cTn id="10" dur="500"/>
                                        <p:tgtEl>
                                          <p:spTgt spid="614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feld 3"/>
          <p:cNvSpPr txBox="1">
            <a:spLocks noChangeArrowheads="1"/>
          </p:cNvSpPr>
          <p:nvPr/>
        </p:nvSpPr>
        <p:spPr bwMode="auto">
          <a:xfrm>
            <a:off x="2627313" y="260350"/>
            <a:ext cx="44656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a:latin typeface="Times New Roman" pitchFamily="18" charset="0"/>
                <a:cs typeface="Times New Roman" pitchFamily="18" charset="0"/>
              </a:rPr>
              <a:t>Galaxien und ihre Entfernungsbestimmung</a:t>
            </a:r>
          </a:p>
        </p:txBody>
      </p:sp>
      <p:sp>
        <p:nvSpPr>
          <p:cNvPr id="6147" name="Textfeld 2"/>
          <p:cNvSpPr txBox="1">
            <a:spLocks noChangeArrowheads="1"/>
          </p:cNvSpPr>
          <p:nvPr/>
        </p:nvSpPr>
        <p:spPr bwMode="auto">
          <a:xfrm>
            <a:off x="851667" y="850569"/>
            <a:ext cx="7200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de-DE" sz="1400" b="1" dirty="0" smtClean="0">
                <a:effectLst/>
                <a:latin typeface="Times New Roman"/>
                <a:ea typeface="Times New Roman"/>
              </a:rPr>
              <a:t>Zusammenfassung astronomischer Entfernungsbestimmungen</a:t>
            </a:r>
            <a:r>
              <a:rPr lang="de-DE" sz="1400" dirty="0" smtClean="0">
                <a:effectLst/>
                <a:latin typeface="Times New Roman"/>
                <a:ea typeface="Times New Roman"/>
              </a:rPr>
              <a:t/>
            </a:r>
            <a:br>
              <a:rPr lang="de-DE" sz="1400" dirty="0" smtClean="0">
                <a:effectLst/>
                <a:latin typeface="Times New Roman"/>
                <a:ea typeface="Times New Roman"/>
              </a:rPr>
            </a:br>
            <a:r>
              <a:rPr lang="de-DE" sz="600" dirty="0" smtClean="0">
                <a:effectLst/>
                <a:latin typeface="Times New Roman"/>
                <a:ea typeface="Times New Roman"/>
              </a:rPr>
              <a:t/>
            </a:r>
            <a:br>
              <a:rPr lang="de-DE" sz="600" dirty="0" smtClean="0">
                <a:effectLst/>
                <a:latin typeface="Times New Roman"/>
                <a:ea typeface="Times New Roman"/>
              </a:rPr>
            </a:br>
            <a:r>
              <a:rPr lang="de-DE" sz="1400" dirty="0" smtClean="0">
                <a:effectLst/>
                <a:latin typeface="Times New Roman"/>
                <a:ea typeface="Times New Roman"/>
              </a:rPr>
              <a:t>Methode	                Entfernung		Anwendungsbereich</a:t>
            </a:r>
            <a:r>
              <a:rPr lang="de-DE" sz="1400" b="1" dirty="0" smtClean="0">
                <a:effectLst/>
                <a:latin typeface="Times New Roman"/>
                <a:ea typeface="Times New Roman"/>
              </a:rPr>
              <a:t/>
            </a:r>
            <a:br>
              <a:rPr lang="de-DE" sz="1400" b="1" dirty="0" smtClean="0">
                <a:effectLst/>
                <a:latin typeface="Times New Roman"/>
                <a:ea typeface="Times New Roman"/>
              </a:rPr>
            </a:br>
            <a:endParaRPr lang="de-DE" sz="1400" dirty="0">
              <a:latin typeface="Times New Roman" pitchFamily="18" charset="0"/>
              <a:cs typeface="Times New Roman" pitchFamily="18" charset="0"/>
            </a:endParaRPr>
          </a:p>
        </p:txBody>
      </p:sp>
      <p:sp>
        <p:nvSpPr>
          <p:cNvPr id="6148"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6" name="Rechteck 5"/>
          <p:cNvSpPr/>
          <p:nvPr/>
        </p:nvSpPr>
        <p:spPr>
          <a:xfrm>
            <a:off x="827584" y="1700808"/>
            <a:ext cx="1440160" cy="2715615"/>
          </a:xfrm>
          <a:prstGeom prst="rect">
            <a:avLst/>
          </a:prstGeom>
        </p:spPr>
        <p:txBody>
          <a:bodyPr wrap="square">
            <a:spAutoFit/>
          </a:bodyPr>
          <a:lstStyle/>
          <a:p>
            <a:pPr>
              <a:lnSpc>
                <a:spcPct val="115000"/>
              </a:lnSpc>
              <a:spcAft>
                <a:spcPts val="1000"/>
              </a:spcAft>
              <a:tabLst>
                <a:tab pos="180340" algn="l"/>
                <a:tab pos="990600" algn="l"/>
              </a:tabLst>
            </a:pPr>
            <a:r>
              <a:rPr lang="de-DE" sz="1400" dirty="0">
                <a:latin typeface="Times New Roman"/>
                <a:ea typeface="Times New Roman"/>
              </a:rPr>
              <a:t>Radar	</a:t>
            </a:r>
            <a:endParaRPr lang="de-DE" sz="1400" dirty="0" smtClean="0">
              <a:latin typeface="Times New Roman"/>
              <a:ea typeface="Times New Roman"/>
            </a:endParaRPr>
          </a:p>
          <a:p>
            <a:pPr>
              <a:lnSpc>
                <a:spcPct val="115000"/>
              </a:lnSpc>
              <a:spcAft>
                <a:spcPts val="1000"/>
              </a:spcAft>
              <a:tabLst>
                <a:tab pos="180340" algn="l"/>
                <a:tab pos="990600" algn="l"/>
              </a:tabLst>
            </a:pPr>
            <a:r>
              <a:rPr lang="de-DE" sz="1400" dirty="0" smtClean="0">
                <a:latin typeface="Times New Roman"/>
                <a:ea typeface="Times New Roman"/>
              </a:rPr>
              <a:t>Parallaxe</a:t>
            </a:r>
            <a:r>
              <a:rPr lang="de-DE" sz="1400" dirty="0">
                <a:latin typeface="Times New Roman"/>
                <a:ea typeface="Times New Roman"/>
              </a:rPr>
              <a:t>	</a:t>
            </a:r>
          </a:p>
          <a:p>
            <a:pPr>
              <a:lnSpc>
                <a:spcPct val="115000"/>
              </a:lnSpc>
              <a:spcAft>
                <a:spcPts val="1000"/>
              </a:spcAft>
              <a:tabLst>
                <a:tab pos="180340" algn="l"/>
                <a:tab pos="990600" algn="l"/>
              </a:tabLst>
            </a:pPr>
            <a:r>
              <a:rPr lang="de-DE" sz="1400" dirty="0" smtClean="0">
                <a:latin typeface="Times New Roman"/>
                <a:ea typeface="Times New Roman"/>
              </a:rPr>
              <a:t>Spektrum</a:t>
            </a:r>
            <a:r>
              <a:rPr lang="de-DE" sz="1400" dirty="0">
                <a:latin typeface="Times New Roman"/>
                <a:ea typeface="Times New Roman"/>
              </a:rPr>
              <a:t>	</a:t>
            </a:r>
            <a:endParaRPr lang="de-DE" sz="1400" dirty="0" smtClean="0">
              <a:latin typeface="Times New Roman"/>
              <a:ea typeface="Times New Roman"/>
            </a:endParaRPr>
          </a:p>
          <a:p>
            <a:pPr>
              <a:lnSpc>
                <a:spcPct val="115000"/>
              </a:lnSpc>
              <a:spcAft>
                <a:spcPts val="1000"/>
              </a:spcAft>
              <a:tabLst>
                <a:tab pos="180340" algn="l"/>
                <a:tab pos="990600" algn="l"/>
              </a:tabLst>
            </a:pPr>
            <a:r>
              <a:rPr lang="de-DE" sz="1400" dirty="0" smtClean="0">
                <a:latin typeface="Times New Roman"/>
                <a:ea typeface="Times New Roman"/>
              </a:rPr>
              <a:t>δ-</a:t>
            </a:r>
            <a:r>
              <a:rPr lang="de-DE" sz="1400" dirty="0" err="1" smtClean="0">
                <a:latin typeface="Times New Roman"/>
                <a:ea typeface="Times New Roman"/>
              </a:rPr>
              <a:t>Cepheiden</a:t>
            </a:r>
            <a:r>
              <a:rPr lang="de-DE" sz="1400" dirty="0">
                <a:latin typeface="Times New Roman"/>
                <a:ea typeface="Times New Roman"/>
              </a:rPr>
              <a:t>	</a:t>
            </a:r>
            <a:endParaRPr lang="de-DE" sz="1400" dirty="0" smtClean="0">
              <a:latin typeface="Times New Roman"/>
              <a:ea typeface="Times New Roman"/>
            </a:endParaRPr>
          </a:p>
          <a:p>
            <a:pPr>
              <a:lnSpc>
                <a:spcPct val="115000"/>
              </a:lnSpc>
              <a:spcAft>
                <a:spcPts val="1000"/>
              </a:spcAft>
              <a:tabLst>
                <a:tab pos="180340" algn="l"/>
                <a:tab pos="990600" algn="l"/>
              </a:tabLst>
            </a:pPr>
            <a:r>
              <a:rPr lang="de-DE" sz="1400" dirty="0" smtClean="0">
                <a:latin typeface="Times New Roman"/>
                <a:ea typeface="Times New Roman"/>
              </a:rPr>
              <a:t/>
            </a:r>
            <a:br>
              <a:rPr lang="de-DE" sz="1400" dirty="0" smtClean="0">
                <a:latin typeface="Times New Roman"/>
                <a:ea typeface="Times New Roman"/>
              </a:rPr>
            </a:br>
            <a:r>
              <a:rPr lang="de-DE" sz="1400" dirty="0" smtClean="0">
                <a:latin typeface="Times New Roman"/>
                <a:ea typeface="Times New Roman"/>
              </a:rPr>
              <a:t>Supernovae </a:t>
            </a:r>
            <a:r>
              <a:rPr lang="de-DE" sz="1400" dirty="0" err="1" smtClean="0">
                <a:latin typeface="Times New Roman"/>
                <a:ea typeface="Times New Roman"/>
              </a:rPr>
              <a:t>Ia</a:t>
            </a:r>
            <a:endParaRPr lang="de-DE" sz="1400" dirty="0" smtClean="0">
              <a:latin typeface="Times New Roman"/>
              <a:ea typeface="Times New Roman"/>
            </a:endParaRPr>
          </a:p>
          <a:p>
            <a:pPr>
              <a:lnSpc>
                <a:spcPct val="115000"/>
              </a:lnSpc>
              <a:spcAft>
                <a:spcPts val="1000"/>
              </a:spcAft>
              <a:tabLst>
                <a:tab pos="180340" algn="l"/>
                <a:tab pos="990600" algn="l"/>
              </a:tabLst>
            </a:pPr>
            <a:r>
              <a:rPr lang="de-DE" sz="1400" dirty="0" smtClean="0">
                <a:latin typeface="Times New Roman"/>
                <a:ea typeface="Times New Roman"/>
              </a:rPr>
              <a:t/>
            </a:r>
            <a:br>
              <a:rPr lang="de-DE" sz="1400" dirty="0" smtClean="0">
                <a:latin typeface="Times New Roman"/>
                <a:ea typeface="Times New Roman"/>
              </a:rPr>
            </a:br>
            <a:r>
              <a:rPr lang="de-DE" sz="1400" dirty="0" err="1" smtClean="0">
                <a:latin typeface="Times New Roman"/>
                <a:ea typeface="Times New Roman"/>
              </a:rPr>
              <a:t>Hubblegesetz</a:t>
            </a:r>
            <a:r>
              <a:rPr lang="de-DE" sz="1400" dirty="0">
                <a:latin typeface="Times New Roman"/>
                <a:ea typeface="Times New Roman"/>
              </a:rPr>
              <a:t>	</a:t>
            </a:r>
          </a:p>
        </p:txBody>
      </p:sp>
      <p:sp>
        <p:nvSpPr>
          <p:cNvPr id="8" name="Rechteck 7"/>
          <p:cNvSpPr/>
          <p:nvPr/>
        </p:nvSpPr>
        <p:spPr>
          <a:xfrm>
            <a:off x="2520950" y="1700808"/>
            <a:ext cx="4572000" cy="324384"/>
          </a:xfrm>
          <a:prstGeom prst="rect">
            <a:avLst/>
          </a:prstGeom>
        </p:spPr>
        <p:txBody>
          <a:bodyPr>
            <a:spAutoFit/>
          </a:bodyPr>
          <a:lstStyle/>
          <a:p>
            <a:pPr>
              <a:lnSpc>
                <a:spcPct val="115000"/>
              </a:lnSpc>
              <a:spcAft>
                <a:spcPts val="1000"/>
              </a:spcAft>
              <a:tabLst>
                <a:tab pos="180340" algn="l"/>
                <a:tab pos="990600" algn="l"/>
              </a:tabLst>
            </a:pPr>
            <a:r>
              <a:rPr lang="de-DE" sz="1400" dirty="0" smtClean="0">
                <a:effectLst/>
                <a:latin typeface="Times New Roman"/>
                <a:ea typeface="Times New Roman"/>
                <a:cs typeface="Times New Roman"/>
              </a:rPr>
              <a:t>bis  5 </a:t>
            </a:r>
            <a:r>
              <a:rPr lang="de-DE" sz="1400" dirty="0" err="1" smtClean="0">
                <a:effectLst/>
                <a:latin typeface="Times New Roman"/>
                <a:ea typeface="Times New Roman"/>
                <a:cs typeface="Times New Roman"/>
              </a:rPr>
              <a:t>Lh</a:t>
            </a:r>
            <a:r>
              <a:rPr lang="de-DE" sz="1400" dirty="0" smtClean="0">
                <a:effectLst/>
                <a:latin typeface="Times New Roman"/>
                <a:ea typeface="Times New Roman"/>
                <a:cs typeface="Times New Roman"/>
              </a:rPr>
              <a:t>		     Sonnensystem</a:t>
            </a:r>
            <a:endParaRPr lang="de-DE" dirty="0">
              <a:effectLst/>
              <a:latin typeface="Calibri"/>
              <a:ea typeface="Times New Roman"/>
              <a:cs typeface="Times New Roman"/>
            </a:endParaRPr>
          </a:p>
        </p:txBody>
      </p:sp>
      <p:sp>
        <p:nvSpPr>
          <p:cNvPr id="13" name="Rechteck 12"/>
          <p:cNvSpPr/>
          <p:nvPr/>
        </p:nvSpPr>
        <p:spPr>
          <a:xfrm>
            <a:off x="2540240" y="2046978"/>
            <a:ext cx="4572000" cy="324384"/>
          </a:xfrm>
          <a:prstGeom prst="rect">
            <a:avLst/>
          </a:prstGeom>
        </p:spPr>
        <p:txBody>
          <a:bodyPr>
            <a:spAutoFit/>
          </a:bodyPr>
          <a:lstStyle/>
          <a:p>
            <a:pPr>
              <a:lnSpc>
                <a:spcPct val="115000"/>
              </a:lnSpc>
              <a:spcAft>
                <a:spcPts val="1000"/>
              </a:spcAft>
              <a:tabLst>
                <a:tab pos="180340" algn="l"/>
                <a:tab pos="990600" algn="l"/>
              </a:tabLst>
            </a:pPr>
            <a:r>
              <a:rPr lang="de-DE" sz="1400" dirty="0" smtClean="0">
                <a:effectLst/>
                <a:latin typeface="Times New Roman"/>
                <a:ea typeface="Times New Roman"/>
                <a:cs typeface="Times New Roman"/>
              </a:rPr>
              <a:t>bis  300 </a:t>
            </a:r>
            <a:r>
              <a:rPr lang="de-DE" sz="1400" dirty="0" err="1" smtClean="0">
                <a:effectLst/>
                <a:latin typeface="Times New Roman"/>
                <a:ea typeface="Times New Roman"/>
                <a:cs typeface="Times New Roman"/>
              </a:rPr>
              <a:t>Lj</a:t>
            </a:r>
            <a:r>
              <a:rPr lang="de-DE" sz="1400" dirty="0" smtClean="0">
                <a:effectLst/>
                <a:latin typeface="Times New Roman"/>
                <a:ea typeface="Times New Roman"/>
                <a:cs typeface="Times New Roman"/>
              </a:rPr>
              <a:t>		     nahe Sterne, Erstellen des HRD</a:t>
            </a:r>
            <a:endParaRPr lang="de-DE" dirty="0">
              <a:effectLst/>
              <a:latin typeface="Calibri"/>
              <a:ea typeface="Times New Roman"/>
              <a:cs typeface="Times New Roman"/>
            </a:endParaRPr>
          </a:p>
        </p:txBody>
      </p:sp>
      <p:sp>
        <p:nvSpPr>
          <p:cNvPr id="15" name="Rechteck 14"/>
          <p:cNvSpPr/>
          <p:nvPr/>
        </p:nvSpPr>
        <p:spPr>
          <a:xfrm>
            <a:off x="2540532" y="2466760"/>
            <a:ext cx="5166221" cy="340093"/>
          </a:xfrm>
          <a:prstGeom prst="rect">
            <a:avLst/>
          </a:prstGeom>
        </p:spPr>
        <p:txBody>
          <a:bodyPr wrap="square">
            <a:spAutoFit/>
          </a:bodyPr>
          <a:lstStyle/>
          <a:p>
            <a:pPr>
              <a:lnSpc>
                <a:spcPct val="115000"/>
              </a:lnSpc>
              <a:spcAft>
                <a:spcPts val="1000"/>
              </a:spcAft>
              <a:tabLst>
                <a:tab pos="180340" algn="l"/>
                <a:tab pos="990600" algn="l"/>
              </a:tabLst>
            </a:pPr>
            <a:r>
              <a:rPr lang="de-DE" sz="1400" dirty="0" smtClean="0">
                <a:effectLst/>
                <a:latin typeface="Times New Roman"/>
                <a:ea typeface="Times New Roman"/>
                <a:cs typeface="Times New Roman"/>
              </a:rPr>
              <a:t>bis  3 </a:t>
            </a:r>
            <a:r>
              <a:rPr lang="de-DE" sz="1400" dirty="0" err="1" smtClean="0">
                <a:effectLst/>
                <a:latin typeface="Times New Roman"/>
                <a:ea typeface="Times New Roman"/>
                <a:cs typeface="Times New Roman"/>
              </a:rPr>
              <a:t>kLj</a:t>
            </a:r>
            <a:r>
              <a:rPr lang="de-DE" sz="1400" dirty="0" smtClean="0">
                <a:effectLst/>
                <a:latin typeface="Times New Roman"/>
                <a:ea typeface="Times New Roman"/>
                <a:cs typeface="Times New Roman"/>
              </a:rPr>
              <a:t>		     ferne Sterne in unserer Milchstraße</a:t>
            </a:r>
            <a:endParaRPr lang="de-DE" dirty="0">
              <a:effectLst/>
              <a:latin typeface="Calibri"/>
              <a:ea typeface="Times New Roman"/>
              <a:cs typeface="Times New Roman"/>
            </a:endParaRPr>
          </a:p>
        </p:txBody>
      </p:sp>
      <p:sp>
        <p:nvSpPr>
          <p:cNvPr id="16" name="Rechteck 15"/>
          <p:cNvSpPr/>
          <p:nvPr/>
        </p:nvSpPr>
        <p:spPr>
          <a:xfrm>
            <a:off x="2566993" y="2806853"/>
            <a:ext cx="4572000" cy="572144"/>
          </a:xfrm>
          <a:prstGeom prst="rect">
            <a:avLst/>
          </a:prstGeom>
        </p:spPr>
        <p:txBody>
          <a:bodyPr>
            <a:spAutoFit/>
          </a:bodyPr>
          <a:lstStyle/>
          <a:p>
            <a:pPr>
              <a:lnSpc>
                <a:spcPct val="115000"/>
              </a:lnSpc>
              <a:spcAft>
                <a:spcPts val="1000"/>
              </a:spcAft>
              <a:tabLst>
                <a:tab pos="180340" algn="l"/>
                <a:tab pos="990600" algn="l"/>
              </a:tabLst>
            </a:pPr>
            <a:r>
              <a:rPr lang="de-DE" sz="1400" dirty="0" smtClean="0">
                <a:effectLst/>
                <a:latin typeface="Times New Roman"/>
                <a:ea typeface="Times New Roman"/>
                <a:cs typeface="Times New Roman"/>
              </a:rPr>
              <a:t>bis  3 </a:t>
            </a:r>
            <a:r>
              <a:rPr lang="de-DE" sz="1400" dirty="0" err="1" smtClean="0">
                <a:effectLst/>
                <a:latin typeface="Times New Roman"/>
                <a:ea typeface="Times New Roman"/>
                <a:cs typeface="Times New Roman"/>
              </a:rPr>
              <a:t>MLj</a:t>
            </a:r>
            <a:r>
              <a:rPr lang="de-DE" sz="1400" dirty="0" smtClean="0">
                <a:effectLst/>
                <a:latin typeface="Times New Roman"/>
                <a:ea typeface="Times New Roman"/>
                <a:cs typeface="Times New Roman"/>
              </a:rPr>
              <a:t>		     ferne Sterne in der </a:t>
            </a:r>
            <a:r>
              <a:rPr lang="de-DE" sz="1400" dirty="0" err="1" smtClean="0">
                <a:effectLst/>
                <a:latin typeface="Times New Roman"/>
                <a:ea typeface="Times New Roman"/>
                <a:cs typeface="Times New Roman"/>
              </a:rPr>
              <a:t>Milchstarße</a:t>
            </a:r>
            <a:r>
              <a:rPr lang="de-DE" sz="1400" dirty="0" smtClean="0">
                <a:effectLst/>
                <a:latin typeface="Times New Roman"/>
                <a:ea typeface="Times New Roman"/>
                <a:cs typeface="Times New Roman"/>
              </a:rPr>
              <a:t>,   			     </a:t>
            </a:r>
            <a:r>
              <a:rPr lang="de-DE" sz="1400" dirty="0" err="1" smtClean="0">
                <a:effectLst/>
                <a:latin typeface="Times New Roman"/>
                <a:ea typeface="Times New Roman"/>
                <a:cs typeface="Times New Roman"/>
              </a:rPr>
              <a:t>Galxien</a:t>
            </a:r>
            <a:r>
              <a:rPr lang="de-DE" sz="1400" dirty="0" smtClean="0">
                <a:effectLst/>
                <a:latin typeface="Times New Roman"/>
                <a:ea typeface="Times New Roman"/>
                <a:cs typeface="Times New Roman"/>
              </a:rPr>
              <a:t> der lokalen Gruppe</a:t>
            </a:r>
            <a:endParaRPr lang="de-DE" dirty="0">
              <a:effectLst/>
              <a:latin typeface="Calibri"/>
              <a:ea typeface="Times New Roman"/>
              <a:cs typeface="Times New Roman"/>
            </a:endParaRPr>
          </a:p>
        </p:txBody>
      </p:sp>
      <p:sp>
        <p:nvSpPr>
          <p:cNvPr id="17" name="Rechteck 16"/>
          <p:cNvSpPr/>
          <p:nvPr/>
        </p:nvSpPr>
        <p:spPr>
          <a:xfrm>
            <a:off x="2575685" y="3458522"/>
            <a:ext cx="4572000" cy="587853"/>
          </a:xfrm>
          <a:prstGeom prst="rect">
            <a:avLst/>
          </a:prstGeom>
        </p:spPr>
        <p:txBody>
          <a:bodyPr>
            <a:spAutoFit/>
          </a:bodyPr>
          <a:lstStyle/>
          <a:p>
            <a:pPr>
              <a:lnSpc>
                <a:spcPct val="115000"/>
              </a:lnSpc>
              <a:spcAft>
                <a:spcPts val="1000"/>
              </a:spcAft>
              <a:tabLst>
                <a:tab pos="180340" algn="l"/>
                <a:tab pos="990600" algn="l"/>
              </a:tabLst>
            </a:pPr>
            <a:r>
              <a:rPr lang="de-DE" sz="1400" dirty="0" smtClean="0">
                <a:effectLst/>
                <a:latin typeface="Times New Roman"/>
                <a:ea typeface="Times New Roman"/>
                <a:cs typeface="Times New Roman"/>
              </a:rPr>
              <a:t>bis  300  </a:t>
            </a:r>
            <a:r>
              <a:rPr lang="de-DE" sz="1400" dirty="0" err="1" smtClean="0">
                <a:effectLst/>
                <a:latin typeface="Times New Roman"/>
                <a:ea typeface="Times New Roman"/>
                <a:cs typeface="Times New Roman"/>
              </a:rPr>
              <a:t>MLj</a:t>
            </a:r>
            <a:r>
              <a:rPr lang="de-DE" sz="1400" dirty="0" smtClean="0">
                <a:effectLst/>
                <a:latin typeface="Times New Roman"/>
                <a:ea typeface="Times New Roman"/>
                <a:cs typeface="Times New Roman"/>
              </a:rPr>
              <a:t>		    Galaxien der </a:t>
            </a:r>
            <a:r>
              <a:rPr lang="de-DE" sz="1400" dirty="0" err="1" smtClean="0">
                <a:effectLst/>
                <a:latin typeface="Times New Roman"/>
                <a:ea typeface="Times New Roman"/>
                <a:cs typeface="Times New Roman"/>
              </a:rPr>
              <a:t>loaklen</a:t>
            </a:r>
            <a:r>
              <a:rPr lang="de-DE" sz="1400" dirty="0" smtClean="0">
                <a:effectLst/>
                <a:latin typeface="Times New Roman"/>
                <a:ea typeface="Times New Roman"/>
                <a:cs typeface="Times New Roman"/>
              </a:rPr>
              <a:t> Gruppe </a:t>
            </a:r>
            <a:br>
              <a:rPr lang="de-DE" sz="1400" dirty="0" smtClean="0">
                <a:effectLst/>
                <a:latin typeface="Times New Roman"/>
                <a:ea typeface="Times New Roman"/>
                <a:cs typeface="Times New Roman"/>
              </a:rPr>
            </a:br>
            <a:r>
              <a:rPr lang="de-DE" sz="1400" dirty="0" smtClean="0">
                <a:effectLst/>
                <a:latin typeface="Times New Roman"/>
                <a:ea typeface="Times New Roman"/>
                <a:cs typeface="Times New Roman"/>
              </a:rPr>
              <a:t>   			     und  weitere Galaxien</a:t>
            </a:r>
            <a:endParaRPr lang="de-DE" dirty="0">
              <a:effectLst/>
              <a:latin typeface="Calibri"/>
              <a:ea typeface="Times New Roman"/>
              <a:cs typeface="Times New Roman"/>
            </a:endParaRPr>
          </a:p>
        </p:txBody>
      </p:sp>
      <p:sp>
        <p:nvSpPr>
          <p:cNvPr id="18" name="Rechteck 17"/>
          <p:cNvSpPr/>
          <p:nvPr/>
        </p:nvSpPr>
        <p:spPr>
          <a:xfrm>
            <a:off x="2591660" y="4065874"/>
            <a:ext cx="4572000" cy="340093"/>
          </a:xfrm>
          <a:prstGeom prst="rect">
            <a:avLst/>
          </a:prstGeom>
        </p:spPr>
        <p:txBody>
          <a:bodyPr>
            <a:spAutoFit/>
          </a:bodyPr>
          <a:lstStyle/>
          <a:p>
            <a:pPr>
              <a:lnSpc>
                <a:spcPct val="115000"/>
              </a:lnSpc>
              <a:spcAft>
                <a:spcPts val="1000"/>
              </a:spcAft>
              <a:tabLst>
                <a:tab pos="180340" algn="l"/>
                <a:tab pos="990600" algn="l"/>
              </a:tabLst>
            </a:pPr>
            <a:r>
              <a:rPr lang="de-DE" sz="1400" dirty="0" smtClean="0">
                <a:effectLst/>
                <a:latin typeface="Times New Roman"/>
                <a:ea typeface="Times New Roman"/>
                <a:cs typeface="Times New Roman"/>
              </a:rPr>
              <a:t>bis  10  Mrd. </a:t>
            </a:r>
            <a:r>
              <a:rPr lang="de-DE" sz="1400" dirty="0" err="1" smtClean="0">
                <a:effectLst/>
                <a:latin typeface="Times New Roman"/>
                <a:ea typeface="Times New Roman"/>
                <a:cs typeface="Times New Roman"/>
              </a:rPr>
              <a:t>Lj</a:t>
            </a:r>
            <a:r>
              <a:rPr lang="de-DE" sz="1400" dirty="0">
                <a:latin typeface="Times New Roman"/>
                <a:ea typeface="Times New Roman"/>
                <a:cs typeface="Times New Roman"/>
              </a:rPr>
              <a:t> </a:t>
            </a:r>
            <a:r>
              <a:rPr lang="de-DE" sz="1400" dirty="0" smtClean="0">
                <a:latin typeface="Times New Roman"/>
                <a:ea typeface="Times New Roman"/>
                <a:cs typeface="Times New Roman"/>
              </a:rPr>
              <a:t>                    fernes Universum</a:t>
            </a:r>
            <a:endParaRPr lang="de-DE" dirty="0">
              <a:effectLst/>
              <a:latin typeface="Calibri"/>
              <a:ea typeface="Times New Roman"/>
              <a:cs typeface="Times New Roman"/>
            </a:endParaRPr>
          </a:p>
        </p:txBody>
      </p:sp>
    </p:spTree>
    <p:extLst>
      <p:ext uri="{BB962C8B-B14F-4D97-AF65-F5344CB8AC3E}">
        <p14:creationId xmlns:p14="http://schemas.microsoft.com/office/powerpoint/2010/main" val="1648299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47"/>
                                        </p:tgtEl>
                                        <p:attrNameLst>
                                          <p:attrName>style.visibility</p:attrName>
                                        </p:attrNameLst>
                                      </p:cBhvr>
                                      <p:to>
                                        <p:strVal val="visible"/>
                                      </p:to>
                                    </p:set>
                                    <p:animEffect transition="in" filter="fade">
                                      <p:cBhvr>
                                        <p:cTn id="7" dur="500"/>
                                        <p:tgtEl>
                                          <p:spTgt spid="614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500"/>
                                        <p:tgtEl>
                                          <p:spTgt spid="13"/>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p:bldP spid="6" grpId="0"/>
      <p:bldP spid="8" grpId="0"/>
      <p:bldP spid="13" grpId="0"/>
      <p:bldP spid="15" grpId="0"/>
      <p:bldP spid="16" grpId="0"/>
      <p:bldP spid="17" grpId="0"/>
      <p:bldP spid="18" grpId="0"/>
    </p:bld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227</Words>
  <Application>Microsoft Office PowerPoint</Application>
  <PresentationFormat>Bildschirmpräsentation (4:3)</PresentationFormat>
  <Paragraphs>45</Paragraphs>
  <Slides>6</Slides>
  <Notes>0</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6</vt:i4>
      </vt:variant>
    </vt:vector>
  </HeadingPairs>
  <TitlesOfParts>
    <vt:vector size="8" baseType="lpstr">
      <vt:lpstr>Larissa</vt:lpstr>
      <vt:lpstr>Equation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GR</dc:creator>
  <cp:lastModifiedBy>GRasch</cp:lastModifiedBy>
  <cp:revision>28</cp:revision>
  <dcterms:created xsi:type="dcterms:W3CDTF">2013-03-21T19:16:28Z</dcterms:created>
  <dcterms:modified xsi:type="dcterms:W3CDTF">2014-04-10T15:30:00Z</dcterms:modified>
</cp:coreProperties>
</file>