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2D16F-4D2C-43F5-B25E-DCBE9E0DA266}" type="datetimeFigureOut">
              <a:rPr lang="de-DE" smtClean="0"/>
              <a:t>14.03.2013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EB8B0-0C00-4C0D-A8BA-22A44F20B2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3351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2D16F-4D2C-43F5-B25E-DCBE9E0DA266}" type="datetimeFigureOut">
              <a:rPr lang="de-DE" smtClean="0"/>
              <a:t>14.03.2013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EB8B0-0C00-4C0D-A8BA-22A44F20B2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8752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2D16F-4D2C-43F5-B25E-DCBE9E0DA266}" type="datetimeFigureOut">
              <a:rPr lang="de-DE" smtClean="0"/>
              <a:t>14.03.2013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EB8B0-0C00-4C0D-A8BA-22A44F20B2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4960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2D16F-4D2C-43F5-B25E-DCBE9E0DA266}" type="datetimeFigureOut">
              <a:rPr lang="de-DE" smtClean="0"/>
              <a:t>14.03.2013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EB8B0-0C00-4C0D-A8BA-22A44F20B2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1924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2D16F-4D2C-43F5-B25E-DCBE9E0DA266}" type="datetimeFigureOut">
              <a:rPr lang="de-DE" smtClean="0"/>
              <a:t>14.03.2013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EB8B0-0C00-4C0D-A8BA-22A44F20B2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9483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2D16F-4D2C-43F5-B25E-DCBE9E0DA266}" type="datetimeFigureOut">
              <a:rPr lang="de-DE" smtClean="0"/>
              <a:t>14.03.2013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EB8B0-0C00-4C0D-A8BA-22A44F20B2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2957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2D16F-4D2C-43F5-B25E-DCBE9E0DA266}" type="datetimeFigureOut">
              <a:rPr lang="de-DE" smtClean="0"/>
              <a:t>14.03.2013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EB8B0-0C00-4C0D-A8BA-22A44F20B2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6297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2D16F-4D2C-43F5-B25E-DCBE9E0DA266}" type="datetimeFigureOut">
              <a:rPr lang="de-DE" smtClean="0"/>
              <a:t>14.03.2013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EB8B0-0C00-4C0D-A8BA-22A44F20B2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2678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2D16F-4D2C-43F5-B25E-DCBE9E0DA266}" type="datetimeFigureOut">
              <a:rPr lang="de-DE" smtClean="0"/>
              <a:t>14.03.2013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EB8B0-0C00-4C0D-A8BA-22A44F20B2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9833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2D16F-4D2C-43F5-B25E-DCBE9E0DA266}" type="datetimeFigureOut">
              <a:rPr lang="de-DE" smtClean="0"/>
              <a:t>14.03.2013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EB8B0-0C00-4C0D-A8BA-22A44F20B2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9350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2D16F-4D2C-43F5-B25E-DCBE9E0DA266}" type="datetimeFigureOut">
              <a:rPr lang="de-DE" smtClean="0"/>
              <a:t>14.03.2013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EB8B0-0C00-4C0D-A8BA-22A44F20B2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0152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2D16F-4D2C-43F5-B25E-DCBE9E0DA266}" type="datetimeFigureOut">
              <a:rPr lang="de-DE" smtClean="0"/>
              <a:t>14.03.2013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EB8B0-0C00-4C0D-A8BA-22A44F20B2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0335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3059832" y="374309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Times New Roman" pitchFamily="18" charset="0"/>
                <a:cs typeface="Times New Roman" pitchFamily="18" charset="0"/>
              </a:rPr>
              <a:t>Doppelsternsysteme</a:t>
            </a:r>
            <a:endParaRPr lang="de-DE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062520" y="743982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Wie ermittelt man die Masse eines Sterns?</a:t>
            </a:r>
            <a:endParaRPr lang="de-D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117024" y="1113314"/>
            <a:ext cx="7055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Mit Hilfe von Doppelsternsystemen!.</a:t>
            </a:r>
            <a:endParaRPr lang="de-DE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Bild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66769" y="1539604"/>
            <a:ext cx="3096344" cy="2880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3078980"/>
              </p:ext>
            </p:extLst>
          </p:nvPr>
        </p:nvGraphicFramePr>
        <p:xfrm>
          <a:off x="4213225" y="1814513"/>
          <a:ext cx="3597275" cy="233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4" imgW="2120760" imgH="1384200" progId="Equation.DSMT4">
                  <p:embed/>
                </p:oleObj>
              </mc:Choice>
              <mc:Fallback>
                <p:oleObj name="Equation" r:id="rId4" imgW="2120760" imgH="13842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3225" y="1814513"/>
                        <a:ext cx="3597275" cy="23304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feld 9"/>
          <p:cNvSpPr txBox="1"/>
          <p:nvPr/>
        </p:nvSpPr>
        <p:spPr>
          <a:xfrm>
            <a:off x="1077378" y="4509120"/>
            <a:ext cx="72390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Bei „nahen“ Doppelsternen kann man direkt die Bahnradien  und natürlich die Umlaufdauer  T  bestimmen.</a:t>
            </a:r>
            <a:br>
              <a:rPr lang="de-DE" dirty="0" smtClean="0">
                <a:latin typeface="Times New Roman" pitchFamily="18" charset="0"/>
                <a:cs typeface="Times New Roman" pitchFamily="18" charset="0"/>
              </a:rPr>
            </a:b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Mit „Kepler 3“ ermittelt man daraus die Gesamtmasse </a:t>
            </a:r>
          </a:p>
          <a:p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und aus dem Verhältnis der Radien die Einzelmassen der beiden Sterne. </a:t>
            </a:r>
            <a:endParaRPr lang="de-DE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893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3059832" y="374309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Times New Roman" pitchFamily="18" charset="0"/>
                <a:cs typeface="Times New Roman" pitchFamily="18" charset="0"/>
              </a:rPr>
              <a:t>Doppelsternsysteme</a:t>
            </a:r>
            <a:endParaRPr lang="de-DE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971600" y="908720"/>
            <a:ext cx="5328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Times New Roman" pitchFamily="18" charset="0"/>
                <a:cs typeface="Times New Roman" pitchFamily="18" charset="0"/>
              </a:rPr>
              <a:t>Man unterscheidet 4 Arten von Doppelsternsystemen:</a:t>
            </a:r>
            <a:endParaRPr lang="de-DE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971600" y="1247274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Visuelle </a:t>
            </a:r>
            <a:r>
              <a:rPr lang="de-DE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Doppelsternsysteme</a:t>
            </a:r>
          </a:p>
          <a:p>
            <a:r>
              <a:rPr lang="de-DE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Astrometrische </a:t>
            </a:r>
            <a:r>
              <a:rPr lang="de-DE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Doppelsternsysteme</a:t>
            </a:r>
          </a:p>
          <a:p>
            <a:r>
              <a:rPr lang="de-DE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Spektroskopische </a:t>
            </a:r>
            <a:r>
              <a:rPr lang="de-DE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Doppelsternsysteme</a:t>
            </a:r>
          </a:p>
          <a:p>
            <a:r>
              <a:rPr lang="de-DE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Fotometrische </a:t>
            </a:r>
            <a:r>
              <a:rPr lang="de-DE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Doppelsternsysteme</a:t>
            </a:r>
          </a:p>
          <a:p>
            <a:endParaRPr lang="de-DE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971600" y="2722669"/>
            <a:ext cx="331236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Bei visuellen </a:t>
            </a:r>
            <a:r>
              <a:rPr lang="de-DE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Doppelsternsystemen kann man die beiden Komponenten im Fernrohr getrennt beobachten.</a:t>
            </a:r>
          </a:p>
          <a:p>
            <a:endParaRPr lang="de-DE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de-DE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Beispiel: </a:t>
            </a:r>
          </a:p>
          <a:p>
            <a:r>
              <a:rPr lang="de-DE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Mizar</a:t>
            </a:r>
            <a:r>
              <a:rPr lang="de-DE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und Alkor im Großen Bären</a:t>
            </a:r>
            <a:endParaRPr lang="de-DE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de-DE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Bild 36" descr="http://www2.arnes.si/~gljsentvid10/mizar_398_417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694420">
            <a:off x="4583682" y="3780652"/>
            <a:ext cx="2427455" cy="2439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Bild 39" descr="http://www.sonnen-system.de/himmelsobjekte/images/alignement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5703" y="939020"/>
            <a:ext cx="1802875" cy="2385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81857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3059832" y="374309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Times New Roman" pitchFamily="18" charset="0"/>
                <a:cs typeface="Times New Roman" pitchFamily="18" charset="0"/>
              </a:rPr>
              <a:t>Doppelsternsysteme</a:t>
            </a:r>
            <a:endParaRPr lang="de-DE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899592" y="1556792"/>
            <a:ext cx="374441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Ein Hauptstern ist deutlich beobachtbar.</a:t>
            </a:r>
          </a:p>
          <a:p>
            <a:r>
              <a:rPr lang="de-DE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Er zeigt eine periodische Ortsveränderung, die auf den zweiten Partner hinweist.</a:t>
            </a:r>
          </a:p>
          <a:p>
            <a:endParaRPr lang="de-DE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de-DE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Beispiele: </a:t>
            </a:r>
          </a:p>
          <a:p>
            <a:r>
              <a:rPr lang="de-DE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Cygnus</a:t>
            </a:r>
            <a:r>
              <a:rPr lang="de-DE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61</a:t>
            </a:r>
          </a:p>
          <a:p>
            <a:r>
              <a:rPr lang="de-DE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Sirius A und B</a:t>
            </a:r>
          </a:p>
          <a:p>
            <a:endParaRPr lang="de-DE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Bild 33" descr="http://www.fornoff.homepage.t-online.de/gkastro/Sterne/astrodoppel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3" y="1556792"/>
            <a:ext cx="2808312" cy="203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Bild 30" descr="http://www.astro.rug.nl/~onderwys/ACTUEELONDERZOEK/JAAR2001/image/AAp335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3717032"/>
            <a:ext cx="2303367" cy="2122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feld 1"/>
          <p:cNvSpPr txBox="1"/>
          <p:nvPr/>
        </p:nvSpPr>
        <p:spPr>
          <a:xfrm>
            <a:off x="4355087" y="5470005"/>
            <a:ext cx="1908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Sirius A und B</a:t>
            </a:r>
            <a:endParaRPr lang="de-DE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899592" y="890939"/>
            <a:ext cx="39604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Astrometrische Doppelsternsysteme</a:t>
            </a:r>
            <a:endParaRPr lang="de-DE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920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3059832" y="374309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Times New Roman" pitchFamily="18" charset="0"/>
                <a:cs typeface="Times New Roman" pitchFamily="18" charset="0"/>
              </a:rPr>
              <a:t>Doppelsternsysteme</a:t>
            </a:r>
            <a:endParaRPr lang="de-DE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683568" y="912779"/>
            <a:ext cx="374441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Spektroskopische Doppelsternsysteme</a:t>
            </a:r>
          </a:p>
          <a:p>
            <a:endParaRPr lang="de-DE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de-DE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Im Spektrum des Systems verschieben sich Spektrallinien infolge des Dopplereffekts periodisch.</a:t>
            </a:r>
          </a:p>
          <a:p>
            <a:endParaRPr lang="de-DE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de-DE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Bild 1" descr="http://www.leifiphysik.de/web_ph11_g8/versuche/16dopplereffekt/doppelstern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3" y="2106684"/>
            <a:ext cx="4608513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feld 1"/>
          <p:cNvSpPr txBox="1"/>
          <p:nvPr/>
        </p:nvSpPr>
        <p:spPr>
          <a:xfrm>
            <a:off x="819622" y="4194916"/>
            <a:ext cx="39604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Beispiele: </a:t>
            </a:r>
          </a:p>
          <a:p>
            <a:r>
              <a:rPr lang="de-DE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Mizar</a:t>
            </a:r>
            <a:r>
              <a:rPr lang="de-DE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und Alkor sind beides</a:t>
            </a:r>
          </a:p>
          <a:p>
            <a:r>
              <a:rPr lang="de-DE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spektroskopische Doppelsterne,</a:t>
            </a:r>
          </a:p>
          <a:p>
            <a:r>
              <a:rPr lang="de-DE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d.h. das </a:t>
            </a:r>
            <a:br>
              <a:rPr lang="de-DE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de-DE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visuelle Doppelsternsystem</a:t>
            </a:r>
            <a:br>
              <a:rPr lang="de-DE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de-DE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Mizar</a:t>
            </a:r>
            <a:r>
              <a:rPr lang="de-DE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und Alkor ist sogar</a:t>
            </a:r>
          </a:p>
          <a:p>
            <a:r>
              <a:rPr lang="de-DE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Ein Vierfach-Sternsystem.</a:t>
            </a:r>
            <a:endParaRPr lang="de-DE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769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3059832" y="374309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Times New Roman" pitchFamily="18" charset="0"/>
                <a:cs typeface="Times New Roman" pitchFamily="18" charset="0"/>
              </a:rPr>
              <a:t>Doppelsternsysteme</a:t>
            </a:r>
            <a:endParaRPr lang="de-DE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899592" y="912779"/>
            <a:ext cx="37444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Fotometrische Doppelsternsysteme</a:t>
            </a:r>
            <a:br>
              <a:rPr lang="de-DE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de-DE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(auch Bedeckungsveränderlicher Stern)</a:t>
            </a:r>
          </a:p>
          <a:p>
            <a:endParaRPr lang="de-DE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de-DE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Befindet sich die Bahnebene des </a:t>
            </a:r>
            <a:r>
              <a:rPr lang="de-DE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Sytems</a:t>
            </a:r>
            <a:r>
              <a:rPr lang="de-DE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genau in der Beobachtungsebene, so variiert die Gesamthelligkeit des Systems periodisch.</a:t>
            </a:r>
          </a:p>
          <a:p>
            <a:endParaRPr lang="de-DE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de-DE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://upload.wikimedia.org/wikipedia/commons/0/07/Eclipsing_binary_star_animation_2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0696" y="3861048"/>
            <a:ext cx="2526304" cy="189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Grafik 4" descr="Algol-variables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932040" y="1052736"/>
            <a:ext cx="3240360" cy="2808312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1115616" y="3209206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Beispiel: </a:t>
            </a:r>
          </a:p>
          <a:p>
            <a:r>
              <a:rPr lang="de-DE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Algol</a:t>
            </a:r>
            <a:endParaRPr lang="de-DE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729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136</Words>
  <Application>Microsoft Office PowerPoint</Application>
  <PresentationFormat>Bildschirmpräsentation (4:3)</PresentationFormat>
  <Paragraphs>39</Paragraphs>
  <Slides>5</Slides>
  <Notes>0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7" baseType="lpstr">
      <vt:lpstr>Larissa</vt:lpstr>
      <vt:lpstr>MathType 6.0 Equation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GR</dc:creator>
  <cp:lastModifiedBy>GR</cp:lastModifiedBy>
  <cp:revision>6</cp:revision>
  <dcterms:created xsi:type="dcterms:W3CDTF">2013-03-14T21:03:09Z</dcterms:created>
  <dcterms:modified xsi:type="dcterms:W3CDTF">2013-03-14T21:49:48Z</dcterms:modified>
</cp:coreProperties>
</file>